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922" r:id="rId2"/>
    <p:sldMasterId id="2147484230" r:id="rId3"/>
  </p:sldMasterIdLst>
  <p:notesMasterIdLst>
    <p:notesMasterId r:id="rId14"/>
  </p:notesMasterIdLst>
  <p:handoutMasterIdLst>
    <p:handoutMasterId r:id="rId15"/>
  </p:handoutMasterIdLst>
  <p:sldIdLst>
    <p:sldId id="493" r:id="rId4"/>
    <p:sldId id="522" r:id="rId5"/>
    <p:sldId id="553" r:id="rId6"/>
    <p:sldId id="546" r:id="rId7"/>
    <p:sldId id="550" r:id="rId8"/>
    <p:sldId id="551" r:id="rId9"/>
    <p:sldId id="544" r:id="rId10"/>
    <p:sldId id="545" r:id="rId11"/>
    <p:sldId id="552" r:id="rId12"/>
    <p:sldId id="469" r:id="rId1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4" userDrawn="1">
          <p15:clr>
            <a:srgbClr val="A4A3A4"/>
          </p15:clr>
        </p15:guide>
        <p15:guide id="3" orient="horz" pos="3128" userDrawn="1">
          <p15:clr>
            <a:srgbClr val="A4A3A4"/>
          </p15:clr>
        </p15:guide>
        <p15:guide id="4" pos="2141" userDrawn="1">
          <p15:clr>
            <a:srgbClr val="A4A3A4"/>
          </p15:clr>
        </p15:guide>
        <p15:guide id="5" orient="horz" pos="3127" userDrawn="1">
          <p15:clr>
            <a:srgbClr val="A4A3A4"/>
          </p15:clr>
        </p15:guide>
        <p15:guide id="6" pos="2138" userDrawn="1">
          <p15:clr>
            <a:srgbClr val="A4A3A4"/>
          </p15:clr>
        </p15:guide>
        <p15:guide id="7" orient="horz" pos="3131" userDrawn="1">
          <p15:clr>
            <a:srgbClr val="A4A3A4"/>
          </p15:clr>
        </p15:guide>
        <p15:guide id="8" orient="horz" pos="3129" userDrawn="1">
          <p15:clr>
            <a:srgbClr val="A4A3A4"/>
          </p15:clr>
        </p15:guide>
        <p15:guide id="10" pos="214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808A"/>
    <a:srgbClr val="84C68C"/>
    <a:srgbClr val="EC98A0"/>
    <a:srgbClr val="EFA7AE"/>
    <a:srgbClr val="EA573A"/>
    <a:srgbClr val="FF8EBA"/>
    <a:srgbClr val="FFCDE2"/>
    <a:srgbClr val="FFBDD9"/>
    <a:srgbClr val="F2F2F2"/>
    <a:srgbClr val="4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501" autoAdjust="0"/>
  </p:normalViewPr>
  <p:slideViewPr>
    <p:cSldViewPr>
      <p:cViewPr varScale="1">
        <p:scale>
          <a:sx n="70" d="100"/>
          <a:sy n="70" d="100"/>
        </p:scale>
        <p:origin x="141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-1710" y="924"/>
      </p:cViewPr>
      <p:guideLst>
        <p:guide orient="horz" pos="3130"/>
        <p:guide pos="2144"/>
        <p:guide orient="horz" pos="3128"/>
        <p:guide pos="2141"/>
        <p:guide orient="horz" pos="3127"/>
        <p:guide pos="2138"/>
        <p:guide orient="horz" pos="3131"/>
        <p:guide orient="horz" pos="3129"/>
        <p:guide pos="214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3071686351705E-2"/>
          <c:y val="4.1859396175962876E-2"/>
          <c:w val="0.77287627132545944"/>
          <c:h val="0.958140603824037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</c:spPr>
          <c:dPt>
            <c:idx val="0"/>
            <c:bubble3D val="0"/>
            <c:spPr>
              <a:solidFill>
                <a:srgbClr val="97E1C7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FFCDE8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EA573A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รายได้</c:v>
                </c:pt>
                <c:pt idx="1">
                  <c:v>เงินออม</c:v>
                </c:pt>
                <c:pt idx="2">
                  <c:v>เงินกู้ยืม</c:v>
                </c:pt>
                <c:pt idx="3">
                  <c:v>จากรัฐ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51.4</c:v>
                </c:pt>
                <c:pt idx="1">
                  <c:v>36.299999999999997</c:v>
                </c:pt>
                <c:pt idx="2">
                  <c:v>7.5</c:v>
                </c:pt>
                <c:pt idx="3">
                  <c:v>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1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3071686351705E-2"/>
          <c:y val="4.1859396175962876E-2"/>
          <c:w val="0.77287627132545944"/>
          <c:h val="0.958140603824037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</c:spPr>
          <c:dPt>
            <c:idx val="0"/>
            <c:bubble3D val="0"/>
            <c:spPr>
              <a:solidFill>
                <a:srgbClr val="97E1C7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FFCDE8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EA573A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รายได้</c:v>
                </c:pt>
                <c:pt idx="1">
                  <c:v>เงินออม</c:v>
                </c:pt>
                <c:pt idx="2">
                  <c:v>เงินกู้ยืม</c:v>
                </c:pt>
                <c:pt idx="3">
                  <c:v>จากรัฐ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61.4</c:v>
                </c:pt>
                <c:pt idx="1">
                  <c:v>26</c:v>
                </c:pt>
                <c:pt idx="2">
                  <c:v>6.2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0"/>
            <a:ext cx="2945766" cy="495460"/>
          </a:xfrm>
          <a:prstGeom prst="rect">
            <a:avLst/>
          </a:prstGeom>
        </p:spPr>
        <p:txBody>
          <a:bodyPr vert="horz" lIns="91301" tIns="45645" rIns="91301" bIns="4564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320" y="10"/>
            <a:ext cx="2945766" cy="495460"/>
          </a:xfrm>
          <a:prstGeom prst="rect">
            <a:avLst/>
          </a:prstGeom>
        </p:spPr>
        <p:txBody>
          <a:bodyPr vert="horz" lIns="91301" tIns="45645" rIns="91301" bIns="4564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1FAF4D6-8DEA-4B3C-A984-86385F6E9A65}" type="datetimeFigureOut">
              <a:rPr lang="en-US"/>
              <a:pPr>
                <a:defRPr/>
              </a:pPr>
              <a:t>12/27/2018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008"/>
            <a:ext cx="2945766" cy="497046"/>
          </a:xfrm>
          <a:prstGeom prst="rect">
            <a:avLst/>
          </a:prstGeom>
        </p:spPr>
        <p:txBody>
          <a:bodyPr vert="horz" lIns="91301" tIns="45645" rIns="91301" bIns="4564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320" y="9428008"/>
            <a:ext cx="2945766" cy="497046"/>
          </a:xfrm>
          <a:prstGeom prst="rect">
            <a:avLst/>
          </a:prstGeom>
        </p:spPr>
        <p:txBody>
          <a:bodyPr vert="horz" lIns="91301" tIns="45645" rIns="91301" bIns="4564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971933-890F-41DE-AD03-6C5584A78F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888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10"/>
            <a:ext cx="2945766" cy="495460"/>
          </a:xfrm>
          <a:prstGeom prst="rect">
            <a:avLst/>
          </a:prstGeom>
        </p:spPr>
        <p:txBody>
          <a:bodyPr vert="horz" lIns="91301" tIns="45645" rIns="91301" bIns="4564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50320" y="10"/>
            <a:ext cx="2945766" cy="495460"/>
          </a:xfrm>
          <a:prstGeom prst="rect">
            <a:avLst/>
          </a:prstGeom>
        </p:spPr>
        <p:txBody>
          <a:bodyPr vert="horz" lIns="91301" tIns="45645" rIns="91301" bIns="4564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1B5674-B31E-465E-A924-F0959444C011}" type="datetimeFigureOut">
              <a:rPr lang="th-TH"/>
              <a:pPr>
                <a:defRPr/>
              </a:pPr>
              <a:t>27/12/61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1" tIns="45645" rIns="91301" bIns="45645" rtlCol="0" anchor="ctr"/>
          <a:lstStyle/>
          <a:p>
            <a:pPr lvl="0"/>
            <a:endParaRPr lang="th-TH" noProof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8829" y="4714798"/>
            <a:ext cx="5440048" cy="4467066"/>
          </a:xfrm>
          <a:prstGeom prst="rect">
            <a:avLst/>
          </a:prstGeom>
        </p:spPr>
        <p:txBody>
          <a:bodyPr vert="horz" lIns="91301" tIns="45645" rIns="91301" bIns="45645" rtlCol="0">
            <a:normAutofit/>
          </a:bodyPr>
          <a:lstStyle/>
          <a:p>
            <a:pPr lvl="0"/>
            <a:r>
              <a:rPr lang="th-TH" noProof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/>
              <a:t>ระดับที่สอง</a:t>
            </a:r>
          </a:p>
          <a:p>
            <a:pPr lvl="2"/>
            <a:r>
              <a:rPr lang="th-TH" noProof="0"/>
              <a:t>ระดับที่สาม</a:t>
            </a:r>
          </a:p>
          <a:p>
            <a:pPr lvl="3"/>
            <a:r>
              <a:rPr lang="th-TH" noProof="0"/>
              <a:t>ระดับที่สี่</a:t>
            </a:r>
          </a:p>
          <a:p>
            <a:pPr lvl="4"/>
            <a:r>
              <a:rPr lang="th-TH" noProof="0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428008"/>
            <a:ext cx="2945766" cy="497046"/>
          </a:xfrm>
          <a:prstGeom prst="rect">
            <a:avLst/>
          </a:prstGeom>
        </p:spPr>
        <p:txBody>
          <a:bodyPr vert="horz" lIns="91301" tIns="45645" rIns="91301" bIns="4564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320" y="9428008"/>
            <a:ext cx="2945766" cy="497046"/>
          </a:xfrm>
          <a:prstGeom prst="rect">
            <a:avLst/>
          </a:prstGeom>
        </p:spPr>
        <p:txBody>
          <a:bodyPr vert="horz" lIns="91301" tIns="45645" rIns="91301" bIns="4564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46BA8C2-6031-4E2F-AF62-2D7C2360B38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59378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6BA8C2-6031-4E2F-AF62-2D7C2360B384}" type="slidenum">
              <a:rPr lang="th-TH" smtClean="0"/>
              <a:pPr>
                <a:defRPr/>
              </a:pPr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8096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6BA8C2-6031-4E2F-AF62-2D7C2360B384}" type="slidenum">
              <a:rPr lang="th-TH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940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6BA8C2-6031-4E2F-AF62-2D7C2360B384}" type="slidenum">
              <a:rPr lang="th-TH" smtClean="0"/>
              <a:pPr>
                <a:defRPr/>
              </a:pPr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3204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6BA8C2-6031-4E2F-AF62-2D7C2360B384}" type="slidenum">
              <a:rPr lang="th-TH" smtClean="0"/>
              <a:pPr>
                <a:defRPr/>
              </a:pPr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5290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6BA8C2-6031-4E2F-AF62-2D7C2360B384}" type="slidenum">
              <a:rPr lang="th-TH" smtClean="0"/>
              <a:pPr>
                <a:defRPr/>
              </a:pPr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8793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6BA8C2-6031-4E2F-AF62-2D7C2360B384}" type="slidenum">
              <a:rPr lang="th-TH" smtClean="0"/>
              <a:pPr>
                <a:defRPr/>
              </a:pPr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2842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D68B-6674-4E7F-AA28-49E8E5E832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34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D68B-6674-4E7F-AA28-49E8E5E832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327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D68B-6674-4E7F-AA28-49E8E5E832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159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D68B-6674-4E7F-AA28-49E8E5E832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721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696" y="6459786"/>
            <a:ext cx="3617103" cy="365125"/>
          </a:xfrm>
          <a:prstGeom prst="rect">
            <a:avLst/>
          </a:prstGeom>
        </p:spPr>
        <p:txBody>
          <a:bodyPr/>
          <a:lstStyle>
            <a:lvl1pPr algn="l">
              <a:defRPr sz="1600" b="0" cap="none" baseline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© 2015 The Center for Economic and Business Forecasting (CEBF)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2860" y="6459786"/>
            <a:ext cx="984019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07544" y="286603"/>
            <a:ext cx="8707856" cy="685800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853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PiyawanT\AppData\Local\Microsoft\Windows\Temporary Internet Files\Content.Outlook\KUHLZN7M\logo_แนวนอน_2558.jpg"/>
          <p:cNvPicPr>
            <a:picLocks noChangeAspect="1" noChangeArrowheads="1"/>
          </p:cNvPicPr>
          <p:nvPr userDrawn="1"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7181850" y="171450"/>
            <a:ext cx="1828800" cy="73183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32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81400"/>
            <a:ext cx="70866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934200" cy="639762"/>
          </a:xfrm>
        </p:spPr>
        <p:txBody>
          <a:bodyPr>
            <a:noAutofit/>
          </a:bodyPr>
          <a:lstStyle>
            <a:lvl1pPr algn="l">
              <a:defRPr sz="2800" b="1" cap="none" spc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257800"/>
          </a:xfrm>
        </p:spPr>
        <p:txBody>
          <a:bodyPr/>
          <a:lstStyle>
            <a:lvl1pPr>
              <a:lnSpc>
                <a:spcPct val="150000"/>
              </a:lnSpc>
              <a:buSzPct val="130000"/>
              <a:buFont typeface="Arial" pitchFamily="34" charset="0"/>
              <a:buChar char="•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lnSpc>
                <a:spcPct val="150000"/>
              </a:lnSpc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lnSpc>
                <a:spcPct val="150000"/>
              </a:lnSpc>
              <a:buSzPct val="130000"/>
              <a:buFont typeface="Arial" pitchFamily="34" charset="0"/>
              <a:buChar char="•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lnSpc>
                <a:spcPct val="150000"/>
              </a:lnSpc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lnSpc>
                <a:spcPct val="150000"/>
              </a:lnSpc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10325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D874DB18-C9B0-4732-8911-28B2C906B529}" type="datetime1">
              <a:rPr lang="th-TH"/>
              <a:pPr>
                <a:defRPr/>
              </a:pPr>
              <a:t>27/12/61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5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th-TH"/>
              <a:t>ระบุชื่อหน่วยงาน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10325"/>
            <a:ext cx="2133600" cy="365125"/>
          </a:xfrm>
        </p:spPr>
        <p:txBody>
          <a:bodyPr/>
          <a:lstStyle>
            <a:lvl1pPr algn="r">
              <a:defRPr sz="100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3DCEF9BD-D518-4791-A19B-6177F1AD23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343400" cy="5257800"/>
          </a:xfrm>
        </p:spPr>
        <p:txBody>
          <a:bodyPr/>
          <a:lstStyle>
            <a:lvl1pPr>
              <a:buSzPct val="130000"/>
              <a:defRPr sz="24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lnSpc>
                <a:spcPct val="150000"/>
              </a:lnSpc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lnSpc>
                <a:spcPct val="150000"/>
              </a:lnSpc>
              <a:buSzPct val="130000"/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lnSpc>
                <a:spcPct val="150000"/>
              </a:lnSpc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lnSpc>
                <a:spcPct val="150000"/>
              </a:lnSpc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343400" cy="5257800"/>
          </a:xfrm>
        </p:spPr>
        <p:txBody>
          <a:bodyPr/>
          <a:lstStyle>
            <a:lvl1pPr>
              <a:defRPr sz="24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lnSpc>
                <a:spcPct val="150000"/>
              </a:lnSpc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lnSpc>
                <a:spcPct val="150000"/>
              </a:lnSpc>
              <a:buSzPct val="130000"/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lnSpc>
                <a:spcPct val="150000"/>
              </a:lnSpc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lnSpc>
                <a:spcPct val="150000"/>
              </a:lnSpc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934200" cy="639762"/>
          </a:xfrm>
        </p:spPr>
        <p:txBody>
          <a:bodyPr>
            <a:noAutofit/>
          </a:bodyPr>
          <a:lstStyle>
            <a:lvl1pPr algn="l">
              <a:defRPr sz="2800" b="1" cap="none" spc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10325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7D23A499-313F-4F33-AF6B-D5FED7CC88B3}" type="datetime1">
              <a:rPr lang="th-TH"/>
              <a:pPr>
                <a:defRPr/>
              </a:pPr>
              <a:t>27/12/61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5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th-TH"/>
              <a:t>ระบุชื่อหน่วยงาน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10325"/>
            <a:ext cx="2133600" cy="365125"/>
          </a:xfrm>
        </p:spPr>
        <p:txBody>
          <a:bodyPr/>
          <a:lstStyle>
            <a:lvl1pPr algn="r">
              <a:defRPr sz="100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1C036350-7201-4DF6-B680-6FC53974A4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0">
          <a:blip r:embed="rId2">
            <a:lum bright="4000" contras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2959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2"/>
            <a:ext cx="7772400" cy="1470025"/>
          </a:xfrm>
        </p:spPr>
        <p:txBody>
          <a:bodyPr>
            <a:normAutofit/>
          </a:bodyPr>
          <a:lstStyle>
            <a:lvl1pPr algn="ctr">
              <a:defRPr sz="32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81400"/>
            <a:ext cx="70866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 descr="C:\Users\PiyawanT\AppData\Local\Microsoft\Windows\Temporary Internet Files\Content.Outlook\KUHLZN7M\logo_แนวนอน_2558.jpg"/>
          <p:cNvPicPr>
            <a:picLocks noChangeAspect="1" noChangeArrowheads="1"/>
          </p:cNvPicPr>
          <p:nvPr userDrawn="1"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7487271" y="152400"/>
            <a:ext cx="1428129" cy="762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153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934200" cy="639762"/>
          </a:xfrm>
        </p:spPr>
        <p:txBody>
          <a:bodyPr>
            <a:noAutofit/>
          </a:bodyPr>
          <a:lstStyle>
            <a:lvl1pPr algn="l">
              <a:defRPr sz="2800" b="1" cap="none" spc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257800"/>
          </a:xfrm>
        </p:spPr>
        <p:txBody>
          <a:bodyPr/>
          <a:lstStyle>
            <a:lvl1pPr>
              <a:lnSpc>
                <a:spcPct val="150000"/>
              </a:lnSpc>
              <a:buSzPct val="130000"/>
              <a:buFont typeface="Arial" pitchFamily="34" charset="0"/>
              <a:buChar char="•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lnSpc>
                <a:spcPct val="150000"/>
              </a:lnSpc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lnSpc>
                <a:spcPct val="150000"/>
              </a:lnSpc>
              <a:buSzPct val="130000"/>
              <a:buFont typeface="Arial" pitchFamily="34" charset="0"/>
              <a:buChar char="•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lnSpc>
                <a:spcPct val="150000"/>
              </a:lnSpc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lnSpc>
                <a:spcPct val="150000"/>
              </a:lnSpc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10327"/>
            <a:ext cx="2133600" cy="365125"/>
          </a:xfrm>
        </p:spPr>
        <p:txBody>
          <a:bodyPr/>
          <a:lstStyle>
            <a:lvl1pPr algn="l">
              <a:defRPr sz="100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th-TH">
              <a:solidFill>
                <a:srgbClr val="A5A5A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5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th-TH">
              <a:solidFill>
                <a:srgbClr val="A5A5A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10327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CA84B8C-5FCB-431E-AB3B-B63C3FDA4EB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2597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solidFill>
          <a:schemeClr val="bg1">
            <a:alpha val="8901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343400" cy="5257800"/>
          </a:xfrm>
        </p:spPr>
        <p:txBody>
          <a:bodyPr/>
          <a:lstStyle>
            <a:lvl1pPr>
              <a:buSzPct val="130000"/>
              <a:defRPr sz="24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lnSpc>
                <a:spcPct val="150000"/>
              </a:lnSpc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lnSpc>
                <a:spcPct val="150000"/>
              </a:lnSpc>
              <a:buSzPct val="130000"/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lnSpc>
                <a:spcPct val="150000"/>
              </a:lnSpc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lnSpc>
                <a:spcPct val="150000"/>
              </a:lnSpc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343400" cy="5257800"/>
          </a:xfrm>
        </p:spPr>
        <p:txBody>
          <a:bodyPr/>
          <a:lstStyle>
            <a:lvl1pPr>
              <a:defRPr sz="24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lnSpc>
                <a:spcPct val="150000"/>
              </a:lnSpc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lnSpc>
                <a:spcPct val="150000"/>
              </a:lnSpc>
              <a:buSzPct val="130000"/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lnSpc>
                <a:spcPct val="150000"/>
              </a:lnSpc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lnSpc>
                <a:spcPct val="150000"/>
              </a:lnSpc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934200" cy="639762"/>
          </a:xfrm>
        </p:spPr>
        <p:txBody>
          <a:bodyPr>
            <a:noAutofit/>
          </a:bodyPr>
          <a:lstStyle>
            <a:lvl1pPr algn="l">
              <a:defRPr sz="2800" b="1" cap="none" spc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10327"/>
            <a:ext cx="2133600" cy="365125"/>
          </a:xfrm>
        </p:spPr>
        <p:txBody>
          <a:bodyPr/>
          <a:lstStyle>
            <a:lvl1pPr algn="l">
              <a:defRPr sz="100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th-TH">
              <a:solidFill>
                <a:srgbClr val="A5A5A5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5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th-TH">
              <a:solidFill>
                <a:srgbClr val="A5A5A5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10327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CA84B8C-5FCB-431E-AB3B-B63C3FDA4EB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9904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(Left) with Graph &amp; Tabl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696" y="6459786"/>
            <a:ext cx="3617103" cy="365125"/>
          </a:xfrm>
          <a:prstGeom prst="rect">
            <a:avLst/>
          </a:prstGeom>
        </p:spPr>
        <p:txBody>
          <a:bodyPr/>
          <a:lstStyle>
            <a:lvl1pPr algn="l">
              <a:defRPr sz="1600" b="0" cap="none" baseline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2860" y="6459786"/>
            <a:ext cx="984019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07544" y="286603"/>
            <a:ext cx="8707856" cy="685800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4312" y="1143001"/>
            <a:ext cx="3250406" cy="5038725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3579019" y="1143001"/>
            <a:ext cx="5336381" cy="2895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/>
          </p:nvPr>
        </p:nvSpPr>
        <p:spPr>
          <a:xfrm>
            <a:off x="3579019" y="4210051"/>
            <a:ext cx="5336381" cy="19716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531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atjanapornn\Desktop\b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1524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1430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103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0A373DE4-5832-463B-A56B-A574A11C6B02}" type="datetime1">
              <a:rPr lang="th-TH"/>
              <a:pPr>
                <a:defRPr/>
              </a:pPr>
              <a:t>27/12/61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4600" y="6416675"/>
            <a:ext cx="4038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th-TH"/>
              <a:t>ระบุชื่อหน่วยงาน</a:t>
            </a:r>
            <a:endParaRPr lang="en-US" dirty="0"/>
          </a:p>
        </p:txBody>
      </p:sp>
      <p:pic>
        <p:nvPicPr>
          <p:cNvPr id="8" name="Picture 4" descr="C:\Users\PiyawanT\AppData\Local\Microsoft\Windows\Temporary Internet Files\Content.Outlook\KUHLZN7M\logo_แนวนอน_2558.jpg"/>
          <p:cNvPicPr>
            <a:picLocks noChangeAspect="1" noChangeArrowheads="1"/>
          </p:cNvPicPr>
          <p:nvPr/>
        </p:nvPicPr>
        <p:blipFill>
          <a:blip r:embed="rId7" cstate="print">
            <a:lum contrast="10000"/>
          </a:blip>
          <a:srcRect/>
          <a:stretch>
            <a:fillRect/>
          </a:stretch>
        </p:blipFill>
        <p:spPr bwMode="auto">
          <a:xfrm>
            <a:off x="7181850" y="171450"/>
            <a:ext cx="1828800" cy="73183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103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7F9C166E-BC17-4786-9507-F3D80C8838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6" r:id="rId1"/>
    <p:sldLayoutId id="2147484227" r:id="rId2"/>
    <p:sldLayoutId id="2147484228" r:id="rId3"/>
    <p:sldLayoutId id="2147484229" r:id="rId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00CC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CC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CC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CC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CC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00CC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00CC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00CC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00CC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000CC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000CC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iyawanT\AppData\Local\Microsoft\Windows\Temporary Internet Files\Content.Outlook\KUHLZN7M\powerpoint.jpg"/>
          <p:cNvPicPr>
            <a:picLocks noChangeAspect="1" noChangeArrowheads="1"/>
          </p:cNvPicPr>
          <p:nvPr/>
        </p:nvPicPr>
        <p:blipFill>
          <a:blip r:embed="rId11" cstate="print">
            <a:lum bright="10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152400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143000"/>
            <a:ext cx="8686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text styles</a:t>
            </a:r>
          </a:p>
          <a:p>
            <a:pPr lvl="1"/>
            <a:r>
              <a:rPr lang="en-US" altLang="th-TH"/>
              <a:t>Second level</a:t>
            </a:r>
          </a:p>
          <a:p>
            <a:pPr lvl="2"/>
            <a:r>
              <a:rPr lang="en-US" altLang="th-TH"/>
              <a:t>Third level</a:t>
            </a:r>
          </a:p>
          <a:p>
            <a:pPr lvl="3"/>
            <a:r>
              <a:rPr lang="en-US" altLang="th-TH"/>
              <a:t>Fourth level</a:t>
            </a:r>
          </a:p>
          <a:p>
            <a:pPr lvl="4"/>
            <a:r>
              <a:rPr lang="en-US" altLang="th-TH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103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th-TH">
              <a:solidFill>
                <a:srgbClr val="A5A5A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4600" y="6416677"/>
            <a:ext cx="4038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th-TH">
              <a:solidFill>
                <a:srgbClr val="A5A5A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10327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CA84B8C-5FCB-431E-AB3B-B63C3FDA4EB8}" type="slidenum">
              <a:rPr lang="th-TH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h-TH"/>
          </a:p>
        </p:txBody>
      </p:sp>
      <p:pic>
        <p:nvPicPr>
          <p:cNvPr id="10" name="Picture 4" descr="C:\Users\PiyawanT\AppData\Local\Microsoft\Windows\Temporary Internet Files\Content.Outlook\KUHLZN7M\logo_แนวนอน_2558.jpg"/>
          <p:cNvPicPr>
            <a:picLocks noChangeAspect="1" noChangeArrowheads="1"/>
          </p:cNvPicPr>
          <p:nvPr/>
        </p:nvPicPr>
        <p:blipFill>
          <a:blip r:embed="rId12" cstate="print">
            <a:lum contrast="10000"/>
          </a:blip>
          <a:srcRect/>
          <a:stretch>
            <a:fillRect/>
          </a:stretch>
        </p:blipFill>
        <p:spPr bwMode="auto">
          <a:xfrm>
            <a:off x="7487271" y="152400"/>
            <a:ext cx="1428129" cy="762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589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  <p:sldLayoutId id="2147484232" r:id="rId2"/>
    <p:sldLayoutId id="2147484233" r:id="rId3"/>
    <p:sldLayoutId id="2147484234" r:id="rId4"/>
    <p:sldLayoutId id="2147484235" r:id="rId5"/>
    <p:sldLayoutId id="2147484236" r:id="rId6"/>
    <p:sldLayoutId id="2147484237" r:id="rId7"/>
    <p:sldLayoutId id="2147484238" r:id="rId8"/>
    <p:sldLayoutId id="2147484240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0000CC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CC"/>
          </a:solidFill>
          <a:latin typeface="Tahoma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CC"/>
          </a:solidFill>
          <a:latin typeface="Tahoma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CC"/>
          </a:solidFill>
          <a:latin typeface="Tahoma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CC"/>
          </a:solidFill>
          <a:latin typeface="Tahoma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CC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CC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CC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CC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rgbClr val="0000CC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rgbClr val="0000CC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microsoft.com/office/2007/relationships/hdphoto" Target="../media/hdphoto2.wdp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8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5" Type="http://schemas.microsoft.com/office/2007/relationships/hdphoto" Target="../media/hdphoto9.wdp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microsoft.com/office/2007/relationships/hdphoto" Target="../media/hdphoto6.wdp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microsoft.com/office/2007/relationships/hdphoto" Target="../media/hdphoto1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microsoft.com/office/2007/relationships/hdphoto" Target="../media/hdphoto12.wdp"/><Relationship Id="rId7" Type="http://schemas.microsoft.com/office/2007/relationships/hdphoto" Target="../media/hdphoto13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9" y="198135"/>
            <a:ext cx="7828283" cy="6858000"/>
          </a:xfrm>
          <a:prstGeom prst="rect">
            <a:avLst/>
          </a:prstGeom>
        </p:spPr>
      </p:pic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174786" y="223471"/>
            <a:ext cx="73225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ผลสำรวจความคิดเห็น (</a:t>
            </a:r>
            <a:r>
              <a:rPr lang="en-US" sz="32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Poll</a:t>
            </a:r>
            <a:r>
              <a:rPr lang="th-TH" sz="32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68336" y="6163774"/>
            <a:ext cx="4495800" cy="365125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th-TH" sz="1800" dirty="0">
                <a:solidFill>
                  <a:schemeClr val="accent1"/>
                </a:solidFill>
              </a:rPr>
              <a:t>ศูนย์วิจัยเศรษฐกิจ ธุรกิจและเศรษฐกิจฐานราก ธนาคารออมสิน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61414" y="6503499"/>
            <a:ext cx="2133600" cy="365125"/>
          </a:xfrm>
        </p:spPr>
        <p:txBody>
          <a:bodyPr/>
          <a:lstStyle/>
          <a:p>
            <a:pPr>
              <a:defRPr/>
            </a:pPr>
            <a:fld id="{1C036350-7201-4DF6-B680-6FC53974A4B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4967367" y="2703973"/>
            <a:ext cx="129708" cy="116124"/>
          </a:xfrm>
          <a:prstGeom prst="ellipse">
            <a:avLst/>
          </a:prstGeom>
          <a:solidFill>
            <a:srgbClr val="FB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144045" y="2703973"/>
            <a:ext cx="129708" cy="116124"/>
          </a:xfrm>
          <a:prstGeom prst="ellipse">
            <a:avLst/>
          </a:prstGeom>
          <a:solidFill>
            <a:srgbClr val="FBC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32" y="4461019"/>
            <a:ext cx="2081081" cy="208108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47" y="5315407"/>
            <a:ext cx="1386177" cy="138617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09709" y="4336358"/>
            <a:ext cx="2081081" cy="208108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14105" y="5180453"/>
            <a:ext cx="1386177" cy="1386177"/>
          </a:xfrm>
          <a:prstGeom prst="rect">
            <a:avLst/>
          </a:prstGeom>
        </p:spPr>
      </p:pic>
      <p:sp>
        <p:nvSpPr>
          <p:cNvPr id="35" name="สี่เหลี่ยมผืนผ้า 29"/>
          <p:cNvSpPr/>
          <p:nvPr/>
        </p:nvSpPr>
        <p:spPr>
          <a:xfrm>
            <a:off x="525756" y="3037960"/>
            <a:ext cx="7713106" cy="1076840"/>
          </a:xfrm>
          <a:prstGeom prst="roundRect">
            <a:avLst>
              <a:gd name="adj" fmla="val 50000"/>
            </a:avLst>
          </a:prstGeom>
          <a:solidFill>
            <a:srgbClr val="FFCDE2">
              <a:alpha val="6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TextBox 3"/>
          <p:cNvSpPr txBox="1"/>
          <p:nvPr/>
        </p:nvSpPr>
        <p:spPr>
          <a:xfrm>
            <a:off x="174786" y="2915349"/>
            <a:ext cx="8415045" cy="119181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การใช้จ่ายของ</a:t>
            </a:r>
            <a:r>
              <a:rPr lang="th-TH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ประชาชนฐาน</a:t>
            </a:r>
            <a:r>
              <a:rPr lang="th-TH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ราก</a:t>
            </a:r>
          </a:p>
          <a:p>
            <a:pPr algn="ctr"/>
            <a:r>
              <a:rPr lang="th-TH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ช่วงเทศกาลปี</a:t>
            </a:r>
            <a:r>
              <a:rPr lang="th-TH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ใหม่</a:t>
            </a:r>
            <a:r>
              <a:rPr lang="en-U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2562</a:t>
            </a:r>
            <a:endParaRPr lang="th-TH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14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0400" y="76200"/>
            <a:ext cx="2057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458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288509" y="956561"/>
            <a:ext cx="8610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endParaRPr lang="th-TH" sz="2400" b="1" spc="-200" dirty="0">
              <a:solidFill>
                <a:srgbClr val="112E4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400" b="1" dirty="0" smtClean="0">
                <a:solidFill>
                  <a:srgbClr val="112E4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ผลการสำรวจ (</a:t>
            </a:r>
            <a:r>
              <a:rPr lang="en-US" sz="2400" b="1" dirty="0" smtClean="0">
                <a:solidFill>
                  <a:srgbClr val="112E4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Poll)</a:t>
            </a:r>
            <a:r>
              <a:rPr lang="th-TH" sz="2400" b="1" dirty="0">
                <a:solidFill>
                  <a:srgbClr val="112E4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solidFill>
                  <a:srgbClr val="112E4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2400" b="1" dirty="0">
                <a:solidFill>
                  <a:srgbClr val="112E4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ใช้จ่าย</a:t>
            </a:r>
            <a:r>
              <a:rPr lang="th-TH" sz="2400" b="1">
                <a:solidFill>
                  <a:srgbClr val="112E4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</a:t>
            </a:r>
            <a:r>
              <a:rPr lang="th-TH" sz="2400" b="1" smtClean="0">
                <a:solidFill>
                  <a:srgbClr val="112E4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ประชาชนฐานราก       ช่วง</a:t>
            </a:r>
            <a:r>
              <a:rPr lang="th-TH" sz="2400" b="1" dirty="0">
                <a:solidFill>
                  <a:srgbClr val="112E4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เทศกาลปี</a:t>
            </a:r>
            <a:r>
              <a:rPr lang="th-TH" sz="2400" b="1" dirty="0" smtClean="0">
                <a:solidFill>
                  <a:srgbClr val="112E4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ใหม่</a:t>
            </a:r>
            <a:r>
              <a:rPr lang="en-US" sz="2400" b="1" dirty="0" smtClean="0">
                <a:solidFill>
                  <a:srgbClr val="112E4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2562</a:t>
            </a:r>
            <a:endParaRPr lang="th-TH" sz="2400" b="1" dirty="0">
              <a:solidFill>
                <a:srgbClr val="112E4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2400" b="1" dirty="0">
              <a:solidFill>
                <a:srgbClr val="112E4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412795" y="2178205"/>
            <a:ext cx="8362028" cy="0"/>
          </a:xfrm>
          <a:prstGeom prst="line">
            <a:avLst/>
          </a:prstGeom>
          <a:ln w="57150">
            <a:solidFill>
              <a:srgbClr val="EF5F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4327370" y="3162199"/>
            <a:ext cx="2805924" cy="4602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  <a:r>
              <a:rPr lang="th-TH" sz="1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พ.ย. </a:t>
            </a:r>
            <a:r>
              <a:rPr lang="th-TH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7</a:t>
            </a:r>
            <a:r>
              <a:rPr lang="th-TH" sz="1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ธ.ค. 2561</a:t>
            </a:r>
            <a:r>
              <a:rPr lang="th-TH" sz="16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</a:t>
            </a:r>
            <a:endParaRPr lang="th-TH" sz="16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27370" y="4744830"/>
            <a:ext cx="4933228" cy="6953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ประชาชนที่มีรายได้ไม่เกิน 15</a:t>
            </a:r>
            <a:r>
              <a:rPr lang="en-US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,000 </a:t>
            </a:r>
            <a:r>
              <a:rPr lang="th-TH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บาท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ทั่วประเทศ  จำนวน</a:t>
            </a:r>
            <a:r>
              <a:rPr lang="th-TH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2,</a:t>
            </a:r>
            <a:r>
              <a:rPr lang="en-US" sz="1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150 </a:t>
            </a:r>
            <a:r>
              <a:rPr lang="th-TH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ตัวอย่าง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1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ได้รับ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376362" y="4097547"/>
            <a:ext cx="2805924" cy="1183387"/>
            <a:chOff x="964489" y="4263928"/>
            <a:chExt cx="2805924" cy="1183387"/>
          </a:xfrm>
        </p:grpSpPr>
        <p:grpSp>
          <p:nvGrpSpPr>
            <p:cNvPr id="21" name="Group 20"/>
            <p:cNvGrpSpPr/>
            <p:nvPr/>
          </p:nvGrpSpPr>
          <p:grpSpPr>
            <a:xfrm>
              <a:off x="964489" y="4263928"/>
              <a:ext cx="1538376" cy="952714"/>
              <a:chOff x="61250" y="1897423"/>
              <a:chExt cx="2238868" cy="1368152"/>
            </a:xfrm>
          </p:grpSpPr>
          <p:pic>
            <p:nvPicPr>
              <p:cNvPr id="22" name="Picture 21" descr="D:\GSB\Infographic\CAREER\cashier.png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50" y="2315521"/>
                <a:ext cx="661399" cy="6613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" name="Picture 22" descr="http://icons.iconarchive.com/icons/webalys/kameleon.pics/512/Farmer-icon.png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114" y="1897423"/>
                <a:ext cx="1438300" cy="1368152"/>
              </a:xfrm>
              <a:prstGeom prst="ellipse">
                <a:avLst/>
              </a:prstGeom>
              <a:noFill/>
              <a:ln>
                <a:noFill/>
              </a:ln>
            </p:spPr>
          </p:pic>
          <p:pic>
            <p:nvPicPr>
              <p:cNvPr id="24" name="Picture 23" descr="http://eliosfood.it/assets/images/icons/farmer.png"/>
              <p:cNvPicPr/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280707" y="1975111"/>
                <a:ext cx="1019411" cy="1008112"/>
              </a:xfrm>
              <a:prstGeom prst="rect">
                <a:avLst/>
              </a:prstGeom>
              <a:noFill/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2476500" y="4297087"/>
              <a:ext cx="1286598" cy="734528"/>
              <a:chOff x="4851522" y="1905915"/>
              <a:chExt cx="1935665" cy="1105085"/>
            </a:xfrm>
          </p:grpSpPr>
          <p:pic>
            <p:nvPicPr>
              <p:cNvPr id="26" name="Picture 25" descr="D:\GSB\Infographic\CAREER\motorcyclist.png"/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9485" y="2315521"/>
                <a:ext cx="667702" cy="6677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" name="Picture 26" descr="https://encrypted-tbn2.gstatic.com/images?q=tbn:ANd9GcSjNPEpjZ0J7hIWKPISjsNjIF9JlQCXgbuAtJaZXmI2P2AWnYl-kw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3164" y="2120480"/>
                <a:ext cx="890537" cy="8905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" name="Picture 27"/>
              <p:cNvPicPr/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51522" y="1905915"/>
                <a:ext cx="946252" cy="1080169"/>
              </a:xfrm>
              <a:prstGeom prst="rect">
                <a:avLst/>
              </a:prstGeom>
            </p:spPr>
          </p:pic>
        </p:grpSp>
        <p:sp>
          <p:nvSpPr>
            <p:cNvPr id="29" name="Rounded Rectangle 28"/>
            <p:cNvSpPr/>
            <p:nvPr/>
          </p:nvSpPr>
          <p:spPr>
            <a:xfrm>
              <a:off x="964489" y="4987062"/>
              <a:ext cx="2805924" cy="460253"/>
            </a:xfrm>
            <a:prstGeom prst="roundRect">
              <a:avLst/>
            </a:prstGeom>
            <a:solidFill>
              <a:srgbClr val="FF347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1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กลุ่มตัวอย่าง</a:t>
              </a: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1511776" y="3143150"/>
            <a:ext cx="2805924" cy="460253"/>
          </a:xfrm>
          <a:prstGeom prst="roundRect">
            <a:avLst/>
          </a:prstGeom>
          <a:solidFill>
            <a:srgbClr val="FF347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1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เก็บข้อมูลระหว่างวันที่</a:t>
            </a:r>
          </a:p>
        </p:txBody>
      </p:sp>
      <p:pic>
        <p:nvPicPr>
          <p:cNvPr id="35" name="Picture 3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07" b="93640" l="0" r="93851">
                        <a14:foregroundMark x1="21036" y1="42756" x2="21036" y2="42756"/>
                        <a14:foregroundMark x1="33010" y1="39223" x2="33010" y2="39223"/>
                        <a14:foregroundMark x1="51780" y1="52297" x2="51780" y2="52297"/>
                        <a14:foregroundMark x1="65049" y1="51590" x2="65049" y2="51590"/>
                        <a14:foregroundMark x1="68608" y1="59011" x2="68608" y2="59011"/>
                        <a14:foregroundMark x1="59223" y1="59717" x2="59223" y2="59717"/>
                        <a14:foregroundMark x1="59223" y1="68905" x2="59223" y2="68905"/>
                        <a14:foregroundMark x1="73139" y1="68905" x2="73139" y2="689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23" y="2725576"/>
            <a:ext cx="1220410" cy="111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25263" y="6450512"/>
            <a:ext cx="4038600" cy="365125"/>
          </a:xfrm>
        </p:spPr>
        <p:txBody>
          <a:bodyPr/>
          <a:lstStyle/>
          <a:p>
            <a:pPr>
              <a:defRPr/>
            </a:pPr>
            <a:r>
              <a:rPr lang="th-TH" dirty="0">
                <a:solidFill>
                  <a:schemeClr val="accent1"/>
                </a:solidFill>
              </a:rPr>
              <a:t>ศูนย์วิจัยเศรษฐกิจ ธุรกิจและเศรษฐกิจฐานราก ธนาคารออมสิน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th-TH" dirty="0" smtClean="0"/>
              <a:t>2</a:t>
            </a:r>
            <a:endParaRPr lang="en-US" dirty="0"/>
          </a:p>
        </p:txBody>
      </p:sp>
      <p:grpSp>
        <p:nvGrpSpPr>
          <p:cNvPr id="38" name="กลุ่ม 37"/>
          <p:cNvGrpSpPr/>
          <p:nvPr/>
        </p:nvGrpSpPr>
        <p:grpSpPr>
          <a:xfrm>
            <a:off x="90323" y="5887318"/>
            <a:ext cx="1528184" cy="910081"/>
            <a:chOff x="90323" y="5887318"/>
            <a:chExt cx="1528184" cy="910081"/>
          </a:xfrm>
        </p:grpSpPr>
        <p:pic>
          <p:nvPicPr>
            <p:cNvPr id="39" name="Picture 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0323" y="5887318"/>
              <a:ext cx="1528184" cy="910081"/>
            </a:xfrm>
            <a:prstGeom prst="rect">
              <a:avLst/>
            </a:prstGeom>
          </p:spPr>
        </p:pic>
        <p:pic>
          <p:nvPicPr>
            <p:cNvPr id="40" name="รูปภาพ 3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5250" y="6398132"/>
              <a:ext cx="1520611" cy="390525"/>
            </a:xfrm>
            <a:prstGeom prst="rect">
              <a:avLst/>
            </a:prstGeom>
          </p:spPr>
        </p:pic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" t="31483"/>
          <a:stretch/>
        </p:blipFill>
        <p:spPr>
          <a:xfrm>
            <a:off x="196373" y="2221271"/>
            <a:ext cx="2303597" cy="125044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" t="31483"/>
          <a:stretch/>
        </p:blipFill>
        <p:spPr>
          <a:xfrm>
            <a:off x="2413488" y="2233317"/>
            <a:ext cx="2303597" cy="125044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" t="31483"/>
          <a:stretch/>
        </p:blipFill>
        <p:spPr>
          <a:xfrm>
            <a:off x="4630603" y="2233317"/>
            <a:ext cx="2303597" cy="125044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" t="31483"/>
          <a:stretch/>
        </p:blipFill>
        <p:spPr>
          <a:xfrm>
            <a:off x="6826091" y="2221270"/>
            <a:ext cx="2303597" cy="125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4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2508">
            <a:off x="3750998" y="1537773"/>
            <a:ext cx="2876401" cy="15192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2508">
            <a:off x="4922543" y="1406923"/>
            <a:ext cx="3287463" cy="173631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Sketch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15" y="4514296"/>
            <a:ext cx="2137620" cy="11290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Sketch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914" y="2256045"/>
            <a:ext cx="2678237" cy="141454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encilSketch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69"/>
          <a:stretch/>
        </p:blipFill>
        <p:spPr>
          <a:xfrm>
            <a:off x="2248171" y="4720258"/>
            <a:ext cx="1667586" cy="1122970"/>
          </a:xfrm>
          <a:prstGeom prst="rect">
            <a:avLst/>
          </a:prstGeom>
        </p:spPr>
      </p:pic>
      <p:pic>
        <p:nvPicPr>
          <p:cNvPr id="36" name="Picture 12" descr="Related image"/>
          <p:cNvPicPr>
            <a:picLocks noChangeAspect="1" noChangeArrowheads="1"/>
          </p:cNvPicPr>
          <p:nvPr/>
        </p:nvPicPr>
        <p:blipFill rotWithShape="1"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70" b="98919" l="0" r="97375"/>
                    </a14:imgEffect>
                    <a14:imgEffect>
                      <a14:artisticLineDrawing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51"/>
          <a:stretch/>
        </p:blipFill>
        <p:spPr bwMode="auto">
          <a:xfrm>
            <a:off x="2501237" y="3497588"/>
            <a:ext cx="6718213" cy="320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itle 7"/>
          <p:cNvSpPr txBox="1">
            <a:spLocks/>
          </p:cNvSpPr>
          <p:nvPr/>
        </p:nvSpPr>
        <p:spPr bwMode="auto">
          <a:xfrm>
            <a:off x="130630" y="184085"/>
            <a:ext cx="680357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ahoma" pitchFamily="34" charset="0"/>
                <a:cs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ahoma" pitchFamily="34" charset="0"/>
                <a:cs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ahoma" pitchFamily="34" charset="0"/>
                <a:cs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ahoma" pitchFamily="34" charset="0"/>
                <a:cs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ahoma" pitchFamily="34" charset="0"/>
                <a:cs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ahoma" pitchFamily="34" charset="0"/>
                <a:cs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ahoma" pitchFamily="34" charset="0"/>
                <a:cs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th-TH" sz="2400" dirty="0" smtClean="0"/>
              <a:t>คาดการณ์การ</a:t>
            </a:r>
            <a:r>
              <a:rPr lang="th-TH" sz="2400" dirty="0"/>
              <a:t>จับจ่ายใช้</a:t>
            </a:r>
            <a:r>
              <a:rPr lang="th-TH" sz="2400" dirty="0" smtClean="0"/>
              <a:t>สอย</a:t>
            </a:r>
          </a:p>
          <a:p>
            <a:r>
              <a:rPr lang="th-TH" sz="2400" dirty="0" smtClean="0"/>
              <a:t>ของประชาชนฐานรากช่วง</a:t>
            </a:r>
            <a:r>
              <a:rPr lang="th-TH" sz="2400" dirty="0"/>
              <a:t>เทศกาลปี</a:t>
            </a:r>
            <a:r>
              <a:rPr lang="th-TH" sz="2400" dirty="0" smtClean="0"/>
              <a:t>ใหม่</a:t>
            </a:r>
            <a:endParaRPr lang="th-TH" sz="2400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th-TH" dirty="0" smtClean="0"/>
              <a:t>3</a:t>
            </a:r>
            <a:endParaRPr lang="en-US" dirty="0"/>
          </a:p>
        </p:txBody>
      </p:sp>
      <p:pic>
        <p:nvPicPr>
          <p:cNvPr id="30" name="Picture 12" descr="Related image"/>
          <p:cNvPicPr>
            <a:picLocks noChangeAspect="1" noChangeArrowheads="1"/>
          </p:cNvPicPr>
          <p:nvPr/>
        </p:nvPicPr>
        <p:blipFill rotWithShape="1"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70" b="98919" l="0" r="97375"/>
                    </a14:imgEffect>
                    <a14:imgEffect>
                      <a14:artisticLineDrawing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51"/>
          <a:stretch/>
        </p:blipFill>
        <p:spPr bwMode="auto">
          <a:xfrm>
            <a:off x="173308" y="1517514"/>
            <a:ext cx="6718213" cy="320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1066800" y="2819947"/>
            <a:ext cx="3141106" cy="2056853"/>
            <a:chOff x="705427" y="1130685"/>
            <a:chExt cx="3141106" cy="2056853"/>
          </a:xfrm>
        </p:grpSpPr>
        <p:sp>
          <p:nvSpPr>
            <p:cNvPr id="27" name="Rounded Rectangle 26"/>
            <p:cNvSpPr/>
            <p:nvPr/>
          </p:nvSpPr>
          <p:spPr>
            <a:xfrm>
              <a:off x="705427" y="1210383"/>
              <a:ext cx="3141106" cy="1977155"/>
            </a:xfrm>
            <a:prstGeom prst="roundRect">
              <a:avLst/>
            </a:prstGeom>
            <a:solidFill>
              <a:srgbClr val="E880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3"/>
            <p:cNvSpPr txBox="1"/>
            <p:nvPr/>
          </p:nvSpPr>
          <p:spPr>
            <a:xfrm>
              <a:off x="1024660" y="1130685"/>
              <a:ext cx="2502640" cy="919401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เม็ดเงินค่าใช้จ่าย</a:t>
              </a:r>
            </a:p>
            <a:p>
              <a:pPr algn="ctr"/>
              <a:r>
                <a:rPr lang="th-TH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ช่วงเทศกาลปีใหม่</a:t>
              </a:r>
              <a:endPara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TextBox 3"/>
            <p:cNvSpPr txBox="1"/>
            <p:nvPr/>
          </p:nvSpPr>
          <p:spPr>
            <a:xfrm>
              <a:off x="1419320" y="1981329"/>
              <a:ext cx="1713320" cy="1055608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30,200</a:t>
              </a:r>
            </a:p>
            <a:p>
              <a:pPr algn="ctr"/>
              <a:r>
                <a:rPr lang="th-TH" sz="24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ล้านบาท</a:t>
              </a:r>
              <a:endPara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1071187" y="1981329"/>
              <a:ext cx="237744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876800" y="2857500"/>
            <a:ext cx="3160733" cy="2019300"/>
            <a:chOff x="5181600" y="1123739"/>
            <a:chExt cx="3160733" cy="2019300"/>
          </a:xfrm>
        </p:grpSpPr>
        <p:sp>
          <p:nvSpPr>
            <p:cNvPr id="39" name="Rounded Rectangle 38"/>
            <p:cNvSpPr/>
            <p:nvPr/>
          </p:nvSpPr>
          <p:spPr>
            <a:xfrm>
              <a:off x="5181600" y="1180331"/>
              <a:ext cx="3160733" cy="1962708"/>
            </a:xfrm>
            <a:prstGeom prst="roundRect">
              <a:avLst/>
            </a:prstGeom>
            <a:solidFill>
              <a:srgbClr val="84C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"/>
            <p:cNvSpPr txBox="1"/>
            <p:nvPr/>
          </p:nvSpPr>
          <p:spPr>
            <a:xfrm>
              <a:off x="5537304" y="1123739"/>
              <a:ext cx="2502640" cy="919401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ค่าใช้จ่ายเฉลี่ย</a:t>
              </a:r>
            </a:p>
            <a:p>
              <a:pPr algn="ctr"/>
              <a:r>
                <a:rPr lang="th-TH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ช่วงเทศกาลปีใหม่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5547360" y="1982001"/>
              <a:ext cx="237744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3"/>
            <p:cNvSpPr txBox="1"/>
            <p:nvPr/>
          </p:nvSpPr>
          <p:spPr>
            <a:xfrm>
              <a:off x="6019800" y="1992392"/>
              <a:ext cx="1450004" cy="1055608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32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2,150</a:t>
              </a:r>
              <a:endParaRPr lang="th-TH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th-TH" sz="24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บาท/คน</a:t>
              </a:r>
              <a:endPara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162" y="4865205"/>
            <a:ext cx="1954542" cy="189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2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146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52" t="6677" r="14032" b="5928"/>
          <a:stretch/>
        </p:blipFill>
        <p:spPr>
          <a:xfrm>
            <a:off x="533400" y="1752346"/>
            <a:ext cx="3326146" cy="4168425"/>
          </a:xfrm>
          <a:prstGeom prst="rect">
            <a:avLst/>
          </a:prstGeom>
        </p:spPr>
      </p:pic>
      <p:sp>
        <p:nvSpPr>
          <p:cNvPr id="288" name="Rounded Rectangle 287"/>
          <p:cNvSpPr/>
          <p:nvPr/>
        </p:nvSpPr>
        <p:spPr>
          <a:xfrm>
            <a:off x="1056592" y="3320101"/>
            <a:ext cx="2251865" cy="2323666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itle 7"/>
          <p:cNvSpPr txBox="1">
            <a:spLocks/>
          </p:cNvSpPr>
          <p:nvPr/>
        </p:nvSpPr>
        <p:spPr bwMode="auto">
          <a:xfrm>
            <a:off x="44193" y="193813"/>
            <a:ext cx="7278789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ahoma" pitchFamily="34" charset="0"/>
                <a:cs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ahoma" pitchFamily="34" charset="0"/>
                <a:cs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ahoma" pitchFamily="34" charset="0"/>
                <a:cs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ahoma" pitchFamily="34" charset="0"/>
                <a:cs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ahoma" pitchFamily="34" charset="0"/>
                <a:cs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ahoma" pitchFamily="34" charset="0"/>
                <a:cs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ahoma" pitchFamily="34" charset="0"/>
                <a:cs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th-TH" sz="2300" dirty="0"/>
              <a:t>แหล่งที่มาของเงินที่นำมาจับจ่ายใช้สอย</a:t>
            </a:r>
            <a:endParaRPr lang="en-US" sz="2300" dirty="0"/>
          </a:p>
          <a:p>
            <a:r>
              <a:rPr lang="th-TH" sz="2300" dirty="0" smtClean="0"/>
              <a:t>เปรียบเทียบช่วง</a:t>
            </a:r>
            <a:r>
              <a:rPr lang="th-TH" sz="2300" dirty="0"/>
              <a:t>เทศกาลปี</a:t>
            </a:r>
            <a:r>
              <a:rPr lang="th-TH" sz="2300" dirty="0" smtClean="0"/>
              <a:t>ใหม่ 61 กับปี 62</a:t>
            </a:r>
            <a:endParaRPr lang="th-TH" sz="2300" dirty="0"/>
          </a:p>
        </p:txBody>
      </p:sp>
      <p:sp>
        <p:nvSpPr>
          <p:cNvPr id="84" name="Rectangle 229"/>
          <p:cNvSpPr/>
          <p:nvPr/>
        </p:nvSpPr>
        <p:spPr>
          <a:xfrm>
            <a:off x="1670631" y="1363148"/>
            <a:ext cx="6543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รายได้</a:t>
            </a:r>
            <a:endParaRPr lang="th-TH" sz="14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5" name="Oval 230"/>
          <p:cNvSpPr/>
          <p:nvPr/>
        </p:nvSpPr>
        <p:spPr>
          <a:xfrm>
            <a:off x="1316084" y="1385316"/>
            <a:ext cx="277934" cy="274320"/>
          </a:xfrm>
          <a:prstGeom prst="ellipse">
            <a:avLst/>
          </a:prstGeom>
          <a:solidFill>
            <a:srgbClr val="97E1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6" name="Rectangle 231"/>
          <p:cNvSpPr/>
          <p:nvPr/>
        </p:nvSpPr>
        <p:spPr>
          <a:xfrm>
            <a:off x="2721414" y="1363148"/>
            <a:ext cx="7649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เงินออม</a:t>
            </a:r>
            <a:endParaRPr lang="th-TH" sz="14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7" name="Oval 232"/>
          <p:cNvSpPr/>
          <p:nvPr/>
        </p:nvSpPr>
        <p:spPr>
          <a:xfrm>
            <a:off x="2467429" y="1385316"/>
            <a:ext cx="277934" cy="274320"/>
          </a:xfrm>
          <a:prstGeom prst="ellipse">
            <a:avLst/>
          </a:prstGeom>
          <a:solidFill>
            <a:srgbClr val="FFCD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8" name="Rectangle 229"/>
          <p:cNvSpPr/>
          <p:nvPr/>
        </p:nvSpPr>
        <p:spPr>
          <a:xfrm>
            <a:off x="3922979" y="1363148"/>
            <a:ext cx="7617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เงินกู้ยืม</a:t>
            </a:r>
            <a:endParaRPr lang="th-TH" sz="14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9" name="Oval 230"/>
          <p:cNvSpPr/>
          <p:nvPr/>
        </p:nvSpPr>
        <p:spPr>
          <a:xfrm>
            <a:off x="3618774" y="1385316"/>
            <a:ext cx="277934" cy="274320"/>
          </a:xfrm>
          <a:prstGeom prst="ellipse">
            <a:avLst/>
          </a:prstGeom>
          <a:solidFill>
            <a:srgbClr val="EA5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0" name="Rectangle 231"/>
          <p:cNvSpPr/>
          <p:nvPr/>
        </p:nvSpPr>
        <p:spPr>
          <a:xfrm>
            <a:off x="5076110" y="1363148"/>
            <a:ext cx="16257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เงินช่วยเหลือของรัฐ</a:t>
            </a:r>
            <a:endParaRPr lang="th-TH" sz="14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1" name="Oval 232"/>
          <p:cNvSpPr/>
          <p:nvPr/>
        </p:nvSpPr>
        <p:spPr>
          <a:xfrm>
            <a:off x="4770120" y="1385316"/>
            <a:ext cx="277934" cy="274320"/>
          </a:xfrm>
          <a:prstGeom prst="ellipse">
            <a:avLst/>
          </a:prstGeom>
          <a:solidFill>
            <a:srgbClr val="4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40" name="Chart 139"/>
          <p:cNvGraphicFramePr/>
          <p:nvPr>
            <p:extLst>
              <p:ext uri="{D42A27DB-BD31-4B8C-83A1-F6EECF244321}">
                <p14:modId xmlns:p14="http://schemas.microsoft.com/office/powerpoint/2010/main" val="968295308"/>
              </p:ext>
            </p:extLst>
          </p:nvPr>
        </p:nvGraphicFramePr>
        <p:xfrm>
          <a:off x="965214" y="3444336"/>
          <a:ext cx="2545282" cy="1984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3" name="TextBox 3"/>
          <p:cNvSpPr txBox="1"/>
          <p:nvPr/>
        </p:nvSpPr>
        <p:spPr>
          <a:xfrm>
            <a:off x="1256569" y="4294648"/>
            <a:ext cx="891116" cy="374571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51</a:t>
            </a:r>
            <a:r>
              <a:rPr lang="en-US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.4</a:t>
            </a:r>
            <a:r>
              <a:rPr lang="en-US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5" name="TextBox 3"/>
          <p:cNvSpPr txBox="1"/>
          <p:nvPr/>
        </p:nvSpPr>
        <p:spPr>
          <a:xfrm>
            <a:off x="2199144" y="4068223"/>
            <a:ext cx="891117" cy="374571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</a:t>
            </a:r>
            <a:r>
              <a:rPr lang="en-US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h-TH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5" name="Picture 154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52" t="6677" r="14032" b="5928"/>
          <a:stretch/>
        </p:blipFill>
        <p:spPr>
          <a:xfrm>
            <a:off x="4496001" y="1752346"/>
            <a:ext cx="3326146" cy="4019355"/>
          </a:xfrm>
          <a:prstGeom prst="rect">
            <a:avLst/>
          </a:prstGeom>
        </p:spPr>
      </p:pic>
      <p:sp>
        <p:nvSpPr>
          <p:cNvPr id="156" name="Rounded Rectangle 155"/>
          <p:cNvSpPr/>
          <p:nvPr/>
        </p:nvSpPr>
        <p:spPr>
          <a:xfrm>
            <a:off x="5033141" y="3213405"/>
            <a:ext cx="2251865" cy="2323666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7" name="Chart 156"/>
          <p:cNvGraphicFramePr/>
          <p:nvPr>
            <p:extLst>
              <p:ext uri="{D42A27DB-BD31-4B8C-83A1-F6EECF244321}">
                <p14:modId xmlns:p14="http://schemas.microsoft.com/office/powerpoint/2010/main" val="223003258"/>
              </p:ext>
            </p:extLst>
          </p:nvPr>
        </p:nvGraphicFramePr>
        <p:xfrm>
          <a:off x="4941763" y="3337640"/>
          <a:ext cx="2545282" cy="1984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0" name="TextBox 3"/>
          <p:cNvSpPr txBox="1"/>
          <p:nvPr/>
        </p:nvSpPr>
        <p:spPr>
          <a:xfrm>
            <a:off x="5292197" y="4163154"/>
            <a:ext cx="891117" cy="374571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61</a:t>
            </a:r>
            <a:r>
              <a:rPr lang="en-US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.4</a:t>
            </a:r>
            <a:r>
              <a:rPr lang="en-US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1" name="TextBox 3"/>
          <p:cNvSpPr txBox="1"/>
          <p:nvPr/>
        </p:nvSpPr>
        <p:spPr>
          <a:xfrm>
            <a:off x="6235511" y="4057284"/>
            <a:ext cx="891117" cy="374571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</a:t>
            </a:r>
            <a:r>
              <a:rPr lang="en-US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h-TH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2" name="TextBox 3"/>
          <p:cNvSpPr txBox="1"/>
          <p:nvPr/>
        </p:nvSpPr>
        <p:spPr>
          <a:xfrm>
            <a:off x="6197989" y="4963969"/>
            <a:ext cx="761611" cy="374571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h-TH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" name="TextBox 3"/>
          <p:cNvSpPr txBox="1"/>
          <p:nvPr/>
        </p:nvSpPr>
        <p:spPr>
          <a:xfrm>
            <a:off x="5806323" y="4788596"/>
            <a:ext cx="761611" cy="374571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h-TH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0" name="Rounded Rectangle 169"/>
          <p:cNvSpPr/>
          <p:nvPr/>
        </p:nvSpPr>
        <p:spPr>
          <a:xfrm>
            <a:off x="5474153" y="2645473"/>
            <a:ext cx="907688" cy="413072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TextBox 3"/>
          <p:cNvSpPr txBox="1"/>
          <p:nvPr/>
        </p:nvSpPr>
        <p:spPr>
          <a:xfrm>
            <a:off x="5582440" y="2645473"/>
            <a:ext cx="738084" cy="408623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 62</a:t>
            </a:r>
            <a:endParaRPr lang="th-TH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2" name="Rounded Rectangle 171"/>
          <p:cNvSpPr/>
          <p:nvPr/>
        </p:nvSpPr>
        <p:spPr>
          <a:xfrm>
            <a:off x="1493620" y="2757910"/>
            <a:ext cx="907688" cy="413072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TextBox 3"/>
          <p:cNvSpPr txBox="1"/>
          <p:nvPr/>
        </p:nvSpPr>
        <p:spPr>
          <a:xfrm>
            <a:off x="1601907" y="2743200"/>
            <a:ext cx="738084" cy="408623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 61</a:t>
            </a:r>
            <a:endParaRPr lang="th-TH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4" name="TextBox 3"/>
          <p:cNvSpPr txBox="1"/>
          <p:nvPr/>
        </p:nvSpPr>
        <p:spPr>
          <a:xfrm>
            <a:off x="2171424" y="5067597"/>
            <a:ext cx="761611" cy="374571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en-US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h-TH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6" name="TextBox 3"/>
          <p:cNvSpPr txBox="1"/>
          <p:nvPr/>
        </p:nvSpPr>
        <p:spPr>
          <a:xfrm>
            <a:off x="1898487" y="4846556"/>
            <a:ext cx="761611" cy="374571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h-TH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en-US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8" name="Rectangle 229"/>
          <p:cNvSpPr/>
          <p:nvPr/>
        </p:nvSpPr>
        <p:spPr>
          <a:xfrm>
            <a:off x="2427386" y="6019800"/>
            <a:ext cx="17027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เงินกู้ใน</a:t>
            </a:r>
            <a:r>
              <a:rPr lang="th-TH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ระบบ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44</a:t>
            </a:r>
            <a:r>
              <a:rPr lang="th-TH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8%</a:t>
            </a:r>
            <a:endParaRPr lang="th-TH" sz="14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9" name="Rectangle 229"/>
          <p:cNvSpPr/>
          <p:nvPr/>
        </p:nvSpPr>
        <p:spPr>
          <a:xfrm>
            <a:off x="2427386" y="6283087"/>
            <a:ext cx="18389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เงินกู้นอกระบบ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55.2%</a:t>
            </a:r>
            <a:endParaRPr lang="th-TH" sz="14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1" name="Rectangle 229"/>
          <p:cNvSpPr/>
          <p:nvPr/>
        </p:nvSpPr>
        <p:spPr>
          <a:xfrm>
            <a:off x="6403779" y="6019800"/>
            <a:ext cx="17027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เงินกู้ใน</a:t>
            </a:r>
            <a:r>
              <a:rPr lang="th-TH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ระบบ 62.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th-TH" sz="14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2" name="Rectangle 229"/>
          <p:cNvSpPr/>
          <p:nvPr/>
        </p:nvSpPr>
        <p:spPr>
          <a:xfrm>
            <a:off x="6403779" y="6283087"/>
            <a:ext cx="18258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เงินกู้นอกระบบ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37.4%</a:t>
            </a:r>
            <a:endParaRPr lang="th-TH" sz="14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th-TH" dirty="0" smtClean="0"/>
              <a:t>4</a:t>
            </a:r>
            <a:endParaRPr lang="en-US" dirty="0"/>
          </a:p>
        </p:txBody>
      </p:sp>
      <p:sp>
        <p:nvSpPr>
          <p:cNvPr id="42" name="Oval 232"/>
          <p:cNvSpPr/>
          <p:nvPr/>
        </p:nvSpPr>
        <p:spPr>
          <a:xfrm>
            <a:off x="2339991" y="6126216"/>
            <a:ext cx="108000" cy="108000"/>
          </a:xfrm>
          <a:prstGeom prst="ellipse">
            <a:avLst/>
          </a:prstGeom>
          <a:solidFill>
            <a:srgbClr val="EA5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Oval 232"/>
          <p:cNvSpPr/>
          <p:nvPr/>
        </p:nvSpPr>
        <p:spPr>
          <a:xfrm>
            <a:off x="2339991" y="6391493"/>
            <a:ext cx="108000" cy="108000"/>
          </a:xfrm>
          <a:prstGeom prst="ellipse">
            <a:avLst/>
          </a:prstGeom>
          <a:solidFill>
            <a:srgbClr val="EA5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401308" y="5312498"/>
            <a:ext cx="0" cy="707302"/>
          </a:xfrm>
          <a:prstGeom prst="straightConnector1">
            <a:avLst/>
          </a:prstGeom>
          <a:ln>
            <a:solidFill>
              <a:srgbClr val="EA57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232"/>
          <p:cNvSpPr/>
          <p:nvPr/>
        </p:nvSpPr>
        <p:spPr>
          <a:xfrm>
            <a:off x="6349779" y="6137898"/>
            <a:ext cx="108000" cy="108000"/>
          </a:xfrm>
          <a:prstGeom prst="ellipse">
            <a:avLst/>
          </a:prstGeom>
          <a:solidFill>
            <a:srgbClr val="EA5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Oval 232"/>
          <p:cNvSpPr/>
          <p:nvPr/>
        </p:nvSpPr>
        <p:spPr>
          <a:xfrm>
            <a:off x="6349779" y="6403175"/>
            <a:ext cx="108000" cy="108000"/>
          </a:xfrm>
          <a:prstGeom prst="ellipse">
            <a:avLst/>
          </a:prstGeom>
          <a:solidFill>
            <a:srgbClr val="EA5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6393012" y="5232934"/>
            <a:ext cx="0" cy="809044"/>
          </a:xfrm>
          <a:prstGeom prst="straightConnector1">
            <a:avLst/>
          </a:prstGeom>
          <a:ln>
            <a:solidFill>
              <a:srgbClr val="EA57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42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477000"/>
            <a:ext cx="381000" cy="365125"/>
          </a:xfrm>
        </p:spPr>
        <p:txBody>
          <a:bodyPr/>
          <a:lstStyle/>
          <a:p>
            <a:pPr>
              <a:defRPr/>
            </a:pPr>
            <a:r>
              <a:rPr lang="th-TH" dirty="0" smtClean="0"/>
              <a:t>5</a:t>
            </a:r>
            <a:endParaRPr lang="en-US" dirty="0" smtClean="0"/>
          </a:p>
        </p:txBody>
      </p:sp>
      <p:sp>
        <p:nvSpPr>
          <p:cNvPr id="54" name="Footer Placeholder 5"/>
          <p:cNvSpPr txBox="1">
            <a:spLocks/>
          </p:cNvSpPr>
          <p:nvPr/>
        </p:nvSpPr>
        <p:spPr>
          <a:xfrm>
            <a:off x="0" y="6497782"/>
            <a:ext cx="1578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th-TH" sz="900" dirty="0" smtClean="0">
                <a:solidFill>
                  <a:schemeClr val="bg1">
                    <a:lumMod val="50000"/>
                  </a:schemeClr>
                </a:solidFill>
              </a:rPr>
              <a:t>*เลือกตอบได้มากกว่า 1 ข้อ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Title 7"/>
          <p:cNvSpPr txBox="1">
            <a:spLocks/>
          </p:cNvSpPr>
          <p:nvPr/>
        </p:nvSpPr>
        <p:spPr bwMode="auto">
          <a:xfrm>
            <a:off x="44193" y="193813"/>
            <a:ext cx="7278789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ahoma" pitchFamily="34" charset="0"/>
                <a:cs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ahoma" pitchFamily="34" charset="0"/>
                <a:cs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ahoma" pitchFamily="34" charset="0"/>
                <a:cs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ahoma" pitchFamily="34" charset="0"/>
                <a:cs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ahoma" pitchFamily="34" charset="0"/>
                <a:cs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ahoma" pitchFamily="34" charset="0"/>
                <a:cs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ahoma" pitchFamily="34" charset="0"/>
                <a:cs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th-TH" sz="2300" dirty="0" smtClean="0"/>
              <a:t>คาดการณ์การทำกิจกรรม </a:t>
            </a:r>
          </a:p>
          <a:p>
            <a:r>
              <a:rPr lang="th-TH" sz="2300" dirty="0" smtClean="0"/>
              <a:t>และการ</a:t>
            </a:r>
            <a:r>
              <a:rPr lang="th-TH" sz="2300" dirty="0"/>
              <a:t>จับจ่ายใช้</a:t>
            </a:r>
            <a:r>
              <a:rPr lang="th-TH" sz="2300" dirty="0" smtClean="0"/>
              <a:t>สอยเฉลี่ยในช่วง</a:t>
            </a:r>
            <a:r>
              <a:rPr lang="th-TH" sz="2300" dirty="0"/>
              <a:t>เทศกาลปี</a:t>
            </a:r>
            <a:r>
              <a:rPr lang="th-TH" sz="2300" dirty="0" smtClean="0"/>
              <a:t>ใหม่</a:t>
            </a:r>
            <a:endParaRPr lang="th-TH" sz="2300" dirty="0"/>
          </a:p>
        </p:txBody>
      </p:sp>
      <p:grpSp>
        <p:nvGrpSpPr>
          <p:cNvPr id="3" name="Group 2"/>
          <p:cNvGrpSpPr/>
          <p:nvPr/>
        </p:nvGrpSpPr>
        <p:grpSpPr>
          <a:xfrm>
            <a:off x="323758" y="1643916"/>
            <a:ext cx="2676948" cy="2375110"/>
            <a:chOff x="3229490" y="1655619"/>
            <a:chExt cx="2676948" cy="2375110"/>
          </a:xfrm>
        </p:grpSpPr>
        <p:sp>
          <p:nvSpPr>
            <p:cNvPr id="288" name="Rounded Rectangle 287"/>
            <p:cNvSpPr/>
            <p:nvPr/>
          </p:nvSpPr>
          <p:spPr>
            <a:xfrm>
              <a:off x="3295454" y="1655619"/>
              <a:ext cx="2610984" cy="2375110"/>
            </a:xfrm>
            <a:prstGeom prst="roundRect">
              <a:avLst>
                <a:gd name="adj" fmla="val 14251"/>
              </a:avLst>
            </a:prstGeom>
            <a:solidFill>
              <a:srgbClr val="D5F3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9" name="Group 288">
              <a:extLst>
                <a:ext uri="{FF2B5EF4-FFF2-40B4-BE49-F238E27FC236}">
                  <a16:creationId xmlns:a16="http://schemas.microsoft.com/office/drawing/2014/main" xmlns="" id="{FEE20E13-A7FA-4B15-A18F-00E95A766A5E}"/>
                </a:ext>
              </a:extLst>
            </p:cNvPr>
            <p:cNvGrpSpPr/>
            <p:nvPr/>
          </p:nvGrpSpPr>
          <p:grpSpPr>
            <a:xfrm>
              <a:off x="3229490" y="2553562"/>
              <a:ext cx="1333568" cy="1295194"/>
              <a:chOff x="6410403" y="3260229"/>
              <a:chExt cx="1940499" cy="905372"/>
            </a:xfrm>
          </p:grpSpPr>
          <p:grpSp>
            <p:nvGrpSpPr>
              <p:cNvPr id="290" name="Group 289">
                <a:extLst>
                  <a:ext uri="{FF2B5EF4-FFF2-40B4-BE49-F238E27FC236}">
                    <a16:creationId xmlns:a16="http://schemas.microsoft.com/office/drawing/2014/main" xmlns="" id="{5C344115-8BC9-4641-AF69-9284C15EE68C}"/>
                  </a:ext>
                </a:extLst>
              </p:cNvPr>
              <p:cNvGrpSpPr/>
              <p:nvPr/>
            </p:nvGrpSpPr>
            <p:grpSpPr>
              <a:xfrm>
                <a:off x="6650313" y="3493038"/>
                <a:ext cx="1461812" cy="672563"/>
                <a:chOff x="6398453" y="1888760"/>
                <a:chExt cx="1461812" cy="601928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EA63D038-11F8-4CA1-A313-D9263E290356}"/>
                    </a:ext>
                  </a:extLst>
                </p:cNvPr>
                <p:cNvSpPr/>
                <p:nvPr/>
              </p:nvSpPr>
              <p:spPr>
                <a:xfrm>
                  <a:off x="7128746" y="1888760"/>
                  <a:ext cx="731519" cy="601566"/>
                </a:xfrm>
                <a:prstGeom prst="rect">
                  <a:avLst/>
                </a:prstGeom>
                <a:solidFill>
                  <a:srgbClr val="E4005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Rectangle 293">
                  <a:extLst>
                    <a:ext uri="{FF2B5EF4-FFF2-40B4-BE49-F238E27FC236}">
                      <a16:creationId xmlns:a16="http://schemas.microsoft.com/office/drawing/2014/main" xmlns="" id="{FFAF604A-B150-44E3-9F71-F5FF584BCA6D}"/>
                    </a:ext>
                  </a:extLst>
                </p:cNvPr>
                <p:cNvSpPr/>
                <p:nvPr/>
              </p:nvSpPr>
              <p:spPr>
                <a:xfrm>
                  <a:off x="6398453" y="1984102"/>
                  <a:ext cx="731519" cy="506586"/>
                </a:xfrm>
                <a:prstGeom prst="rect">
                  <a:avLst/>
                </a:prstGeom>
                <a:solidFill>
                  <a:srgbClr val="F8C8E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1" name="TextBox 89">
                <a:extLst>
                  <a:ext uri="{FF2B5EF4-FFF2-40B4-BE49-F238E27FC236}">
                    <a16:creationId xmlns:a16="http://schemas.microsoft.com/office/drawing/2014/main" xmlns="" id="{E418CD12-1F04-4BA3-B497-B5ACAB5A1ED2}"/>
                  </a:ext>
                </a:extLst>
              </p:cNvPr>
              <p:cNvSpPr txBox="1"/>
              <p:nvPr/>
            </p:nvSpPr>
            <p:spPr>
              <a:xfrm>
                <a:off x="6410403" y="3402585"/>
                <a:ext cx="1115431" cy="215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46.</a:t>
                </a:r>
                <a:r>
                  <a:rPr lang="en-US" sz="1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</a:t>
                </a:r>
                <a:r>
                  <a:rPr lang="en-US" sz="12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%</a:t>
                </a:r>
                <a:endParaRPr 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92" name="TextBox 89">
                <a:extLst>
                  <a:ext uri="{FF2B5EF4-FFF2-40B4-BE49-F238E27FC236}">
                    <a16:creationId xmlns:a16="http://schemas.microsoft.com/office/drawing/2014/main" xmlns="" id="{4D81D3AB-C75D-4911-AED8-07F1C362E291}"/>
                  </a:ext>
                </a:extLst>
              </p:cNvPr>
              <p:cNvSpPr txBox="1"/>
              <p:nvPr/>
            </p:nvSpPr>
            <p:spPr>
              <a:xfrm>
                <a:off x="7235471" y="3260229"/>
                <a:ext cx="1115431" cy="215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54.</a:t>
                </a:r>
                <a:r>
                  <a:rPr lang="en-US" sz="1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</a:t>
                </a:r>
                <a:r>
                  <a:rPr lang="en-US" sz="12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%</a:t>
                </a:r>
                <a:endParaRPr 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95" name="สี่เหลี่ยมผืนผ้า 63"/>
            <p:cNvSpPr/>
            <p:nvPr/>
          </p:nvSpPr>
          <p:spPr>
            <a:xfrm>
              <a:off x="4464455" y="3429000"/>
              <a:ext cx="123303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00100">
                <a:spcAft>
                  <a:spcPct val="35000"/>
                </a:spcAft>
                <a:buClr>
                  <a:srgbClr val="E40059"/>
                </a:buClr>
                <a:buSzPct val="120000"/>
              </a:pPr>
              <a:r>
                <a:rPr lang="th-TH" sz="1600" b="1" dirty="0" smtClean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1,100</a:t>
              </a:r>
              <a:r>
                <a:rPr lang="en-US" sz="1600" b="1" dirty="0" smtClean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th-TH" sz="1600" b="1" dirty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บาท</a:t>
              </a:r>
            </a:p>
          </p:txBody>
        </p:sp>
        <p:sp>
          <p:nvSpPr>
            <p:cNvPr id="296" name="สี่เหลี่ยมผืนผ้า 63"/>
            <p:cNvSpPr/>
            <p:nvPr/>
          </p:nvSpPr>
          <p:spPr>
            <a:xfrm>
              <a:off x="3642530" y="1752600"/>
              <a:ext cx="19383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thaiDist" defTabSz="800100">
                <a:spcAft>
                  <a:spcPct val="35000"/>
                </a:spcAft>
                <a:buClr>
                  <a:srgbClr val="E40059"/>
                </a:buClr>
                <a:buSzPct val="120000"/>
              </a:pPr>
              <a:r>
                <a:rPr lang="th-TH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สังสรรค์ เลี้ยงฉลอง</a:t>
              </a:r>
            </a:p>
          </p:txBody>
        </p:sp>
        <p:pic>
          <p:nvPicPr>
            <p:cNvPr id="343" name="Picture 3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0382" y="2447071"/>
              <a:ext cx="1277060" cy="1013916"/>
            </a:xfrm>
            <a:prstGeom prst="rect">
              <a:avLst/>
            </a:prstGeom>
          </p:spPr>
        </p:pic>
        <p:cxnSp>
          <p:nvCxnSpPr>
            <p:cNvPr id="345" name="Straight Connector 344"/>
            <p:cNvCxnSpPr/>
            <p:nvPr/>
          </p:nvCxnSpPr>
          <p:spPr>
            <a:xfrm>
              <a:off x="3396726" y="3843168"/>
              <a:ext cx="2268407" cy="0"/>
            </a:xfrm>
            <a:prstGeom prst="line">
              <a:avLst/>
            </a:prstGeom>
            <a:ln w="57150">
              <a:solidFill>
                <a:srgbClr val="E958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329266" y="4146156"/>
            <a:ext cx="2657636" cy="2375110"/>
            <a:chOff x="6105364" y="1655619"/>
            <a:chExt cx="2657636" cy="2375110"/>
          </a:xfrm>
        </p:grpSpPr>
        <p:sp>
          <p:nvSpPr>
            <p:cNvPr id="299" name="Rounded Rectangle 298"/>
            <p:cNvSpPr/>
            <p:nvPr/>
          </p:nvSpPr>
          <p:spPr>
            <a:xfrm>
              <a:off x="6152016" y="1655619"/>
              <a:ext cx="2610984" cy="2375110"/>
            </a:xfrm>
            <a:prstGeom prst="roundRect">
              <a:avLst>
                <a:gd name="adj" fmla="val 1425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xmlns="" id="{FEE20E13-A7FA-4B15-A18F-00E95A766A5E}"/>
                </a:ext>
              </a:extLst>
            </p:cNvPr>
            <p:cNvGrpSpPr/>
            <p:nvPr/>
          </p:nvGrpSpPr>
          <p:grpSpPr>
            <a:xfrm>
              <a:off x="6105364" y="2747987"/>
              <a:ext cx="1401602" cy="1100748"/>
              <a:chOff x="6416951" y="3396144"/>
              <a:chExt cx="2039496" cy="769451"/>
            </a:xfrm>
          </p:grpSpPr>
          <p:grpSp>
            <p:nvGrpSpPr>
              <p:cNvPr id="301" name="Group 300">
                <a:extLst>
                  <a:ext uri="{FF2B5EF4-FFF2-40B4-BE49-F238E27FC236}">
                    <a16:creationId xmlns:a16="http://schemas.microsoft.com/office/drawing/2014/main" xmlns="" id="{5C344115-8BC9-4641-AF69-9284C15EE68C}"/>
                  </a:ext>
                </a:extLst>
              </p:cNvPr>
              <p:cNvGrpSpPr/>
              <p:nvPr/>
            </p:nvGrpSpPr>
            <p:grpSpPr>
              <a:xfrm>
                <a:off x="6650313" y="3628008"/>
                <a:ext cx="1461812" cy="537587"/>
                <a:chOff x="6398453" y="2009557"/>
                <a:chExt cx="1461812" cy="481128"/>
              </a:xfrm>
            </p:grpSpPr>
            <p:sp>
              <p:nvSpPr>
                <p:cNvPr id="304" name="Rectangle 303">
                  <a:extLst>
                    <a:ext uri="{FF2B5EF4-FFF2-40B4-BE49-F238E27FC236}">
                      <a16:creationId xmlns:a16="http://schemas.microsoft.com/office/drawing/2014/main" xmlns="" id="{EA63D038-11F8-4CA1-A313-D9263E290356}"/>
                    </a:ext>
                  </a:extLst>
                </p:cNvPr>
                <p:cNvSpPr/>
                <p:nvPr/>
              </p:nvSpPr>
              <p:spPr>
                <a:xfrm>
                  <a:off x="7128746" y="2054443"/>
                  <a:ext cx="731519" cy="435882"/>
                </a:xfrm>
                <a:prstGeom prst="rect">
                  <a:avLst/>
                </a:prstGeom>
                <a:solidFill>
                  <a:srgbClr val="E4005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5" name="Rectangle 304">
                  <a:extLst>
                    <a:ext uri="{FF2B5EF4-FFF2-40B4-BE49-F238E27FC236}">
                      <a16:creationId xmlns:a16="http://schemas.microsoft.com/office/drawing/2014/main" xmlns="" id="{FFAF604A-B150-44E3-9F71-F5FF584BCA6D}"/>
                    </a:ext>
                  </a:extLst>
                </p:cNvPr>
                <p:cNvSpPr/>
                <p:nvPr/>
              </p:nvSpPr>
              <p:spPr>
                <a:xfrm>
                  <a:off x="6398453" y="2009557"/>
                  <a:ext cx="731519" cy="481128"/>
                </a:xfrm>
                <a:prstGeom prst="rect">
                  <a:avLst/>
                </a:prstGeom>
                <a:solidFill>
                  <a:srgbClr val="F8C8E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2" name="TextBox 89">
                <a:extLst>
                  <a:ext uri="{FF2B5EF4-FFF2-40B4-BE49-F238E27FC236}">
                    <a16:creationId xmlns:a16="http://schemas.microsoft.com/office/drawing/2014/main" xmlns="" id="{E418CD12-1F04-4BA3-B497-B5ACAB5A1ED2}"/>
                  </a:ext>
                </a:extLst>
              </p:cNvPr>
              <p:cNvSpPr txBox="1"/>
              <p:nvPr/>
            </p:nvSpPr>
            <p:spPr>
              <a:xfrm>
                <a:off x="6416951" y="3396144"/>
                <a:ext cx="1115429" cy="215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46.</a:t>
                </a:r>
                <a:r>
                  <a:rPr lang="en-US" sz="1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en-US" sz="12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%</a:t>
                </a:r>
                <a:endParaRPr 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03" name="TextBox 89">
                <a:extLst>
                  <a:ext uri="{FF2B5EF4-FFF2-40B4-BE49-F238E27FC236}">
                    <a16:creationId xmlns:a16="http://schemas.microsoft.com/office/drawing/2014/main" xmlns="" id="{4D81D3AB-C75D-4911-AED8-07F1C362E291}"/>
                  </a:ext>
                </a:extLst>
              </p:cNvPr>
              <p:cNvSpPr txBox="1"/>
              <p:nvPr/>
            </p:nvSpPr>
            <p:spPr>
              <a:xfrm>
                <a:off x="7341016" y="3479894"/>
                <a:ext cx="1115431" cy="215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45.0</a:t>
                </a:r>
                <a:r>
                  <a:rPr lang="en-US" sz="12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%</a:t>
                </a:r>
                <a:endParaRPr 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06" name="สี่เหลี่ยมผืนผ้า 63"/>
            <p:cNvSpPr/>
            <p:nvPr/>
          </p:nvSpPr>
          <p:spPr>
            <a:xfrm>
              <a:off x="7342157" y="3429000"/>
              <a:ext cx="123303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00100">
                <a:spcAft>
                  <a:spcPct val="35000"/>
                </a:spcAft>
                <a:buClr>
                  <a:srgbClr val="E40059"/>
                </a:buClr>
                <a:buSzPct val="120000"/>
              </a:pPr>
              <a:r>
                <a:rPr lang="th-TH" sz="1600" b="1" dirty="0" smtClean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1,30</a:t>
              </a:r>
              <a:r>
                <a:rPr lang="en-US" sz="1600" b="1" dirty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 </a:t>
              </a:r>
              <a:r>
                <a:rPr lang="th-TH" sz="1600" b="1" dirty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บาท</a:t>
              </a:r>
            </a:p>
          </p:txBody>
        </p:sp>
        <p:sp>
          <p:nvSpPr>
            <p:cNvPr id="307" name="สี่เหลี่ยมผืนผ้า 63"/>
            <p:cNvSpPr/>
            <p:nvPr/>
          </p:nvSpPr>
          <p:spPr>
            <a:xfrm>
              <a:off x="6362035" y="1752600"/>
              <a:ext cx="22124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thaiDist" defTabSz="800100">
                <a:spcAft>
                  <a:spcPct val="35000"/>
                </a:spcAft>
                <a:buClr>
                  <a:srgbClr val="E40059"/>
                </a:buClr>
                <a:buSzPct val="120000"/>
              </a:pPr>
              <a:r>
                <a:rPr lang="th-TH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ซื้อของขวัญ/ของฝาก</a:t>
              </a:r>
            </a:p>
          </p:txBody>
        </p:sp>
        <p:pic>
          <p:nvPicPr>
            <p:cNvPr id="344" name="Picture 3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315200" y="2569284"/>
              <a:ext cx="1039140" cy="891703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346" name="Straight Connector 345"/>
            <p:cNvCxnSpPr/>
            <p:nvPr/>
          </p:nvCxnSpPr>
          <p:spPr>
            <a:xfrm>
              <a:off x="6265993" y="3843168"/>
              <a:ext cx="2268407" cy="0"/>
            </a:xfrm>
            <a:prstGeom prst="line">
              <a:avLst/>
            </a:prstGeom>
            <a:ln w="57150">
              <a:solidFill>
                <a:srgbClr val="E958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3263523" y="1643916"/>
            <a:ext cx="2610984" cy="2375110"/>
            <a:chOff x="459076" y="1655619"/>
            <a:chExt cx="2610984" cy="2375110"/>
          </a:xfrm>
        </p:grpSpPr>
        <p:sp>
          <p:nvSpPr>
            <p:cNvPr id="237" name="Rounded Rectangle 236"/>
            <p:cNvSpPr/>
            <p:nvPr/>
          </p:nvSpPr>
          <p:spPr>
            <a:xfrm>
              <a:off x="459076" y="1655619"/>
              <a:ext cx="2610984" cy="2375110"/>
            </a:xfrm>
            <a:prstGeom prst="roundRect">
              <a:avLst>
                <a:gd name="adj" fmla="val 1425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xmlns="" id="{FEE20E13-A7FA-4B15-A18F-00E95A766A5E}"/>
                </a:ext>
              </a:extLst>
            </p:cNvPr>
            <p:cNvGrpSpPr/>
            <p:nvPr/>
          </p:nvGrpSpPr>
          <p:grpSpPr>
            <a:xfrm>
              <a:off x="468117" y="2361717"/>
              <a:ext cx="1309264" cy="1487025"/>
              <a:chOff x="6515003" y="3126130"/>
              <a:chExt cx="1905134" cy="1039468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5C344115-8BC9-4641-AF69-9284C15EE68C}"/>
                  </a:ext>
                </a:extLst>
              </p:cNvPr>
              <p:cNvGrpSpPr/>
              <p:nvPr/>
            </p:nvGrpSpPr>
            <p:grpSpPr>
              <a:xfrm>
                <a:off x="6650313" y="3311291"/>
                <a:ext cx="1461812" cy="854307"/>
                <a:chOff x="6398453" y="1726103"/>
                <a:chExt cx="1461812" cy="764585"/>
              </a:xfrm>
            </p:grpSpPr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xmlns="" id="{EA63D038-11F8-4CA1-A313-D9263E290356}"/>
                    </a:ext>
                  </a:extLst>
                </p:cNvPr>
                <p:cNvSpPr/>
                <p:nvPr/>
              </p:nvSpPr>
              <p:spPr>
                <a:xfrm>
                  <a:off x="7128745" y="1860872"/>
                  <a:ext cx="731520" cy="629456"/>
                </a:xfrm>
                <a:prstGeom prst="rect">
                  <a:avLst/>
                </a:prstGeom>
                <a:solidFill>
                  <a:srgbClr val="E4005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xmlns="" id="{FFAF604A-B150-44E3-9F71-F5FF584BCA6D}"/>
                    </a:ext>
                  </a:extLst>
                </p:cNvPr>
                <p:cNvSpPr/>
                <p:nvPr/>
              </p:nvSpPr>
              <p:spPr>
                <a:xfrm>
                  <a:off x="6398453" y="1726103"/>
                  <a:ext cx="731519" cy="764585"/>
                </a:xfrm>
                <a:prstGeom prst="rect">
                  <a:avLst/>
                </a:prstGeom>
                <a:solidFill>
                  <a:srgbClr val="F8C8E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5" name="TextBox 89">
                <a:extLst>
                  <a:ext uri="{FF2B5EF4-FFF2-40B4-BE49-F238E27FC236}">
                    <a16:creationId xmlns:a16="http://schemas.microsoft.com/office/drawing/2014/main" xmlns="" id="{E418CD12-1F04-4BA3-B497-B5ACAB5A1ED2}"/>
                  </a:ext>
                </a:extLst>
              </p:cNvPr>
              <p:cNvSpPr txBox="1"/>
              <p:nvPr/>
            </p:nvSpPr>
            <p:spPr>
              <a:xfrm>
                <a:off x="6515003" y="3126130"/>
                <a:ext cx="1115428" cy="215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75.</a:t>
                </a:r>
                <a:r>
                  <a:rPr lang="en-US" sz="1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en-US" sz="12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%</a:t>
                </a:r>
                <a:endParaRPr 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6" name="TextBox 89">
                <a:extLst>
                  <a:ext uri="{FF2B5EF4-FFF2-40B4-BE49-F238E27FC236}">
                    <a16:creationId xmlns:a16="http://schemas.microsoft.com/office/drawing/2014/main" xmlns="" id="{4D81D3AB-C75D-4911-AED8-07F1C362E291}"/>
                  </a:ext>
                </a:extLst>
              </p:cNvPr>
              <p:cNvSpPr txBox="1"/>
              <p:nvPr/>
            </p:nvSpPr>
            <p:spPr>
              <a:xfrm>
                <a:off x="7304707" y="3263667"/>
                <a:ext cx="1115430" cy="215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53.4</a:t>
                </a:r>
                <a:r>
                  <a:rPr lang="en-US" sz="12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%</a:t>
                </a:r>
                <a:endParaRPr 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28" name="สี่เหลี่ยมผืนผ้า 63"/>
            <p:cNvSpPr/>
            <p:nvPr/>
          </p:nvSpPr>
          <p:spPr>
            <a:xfrm>
              <a:off x="500780" y="1752600"/>
              <a:ext cx="254909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thaiDist" defTabSz="800100">
                <a:spcAft>
                  <a:spcPct val="35000"/>
                </a:spcAft>
                <a:buClr>
                  <a:srgbClr val="E40059"/>
                </a:buClr>
                <a:buSzPct val="120000"/>
              </a:pPr>
              <a:r>
                <a:rPr lang="th-TH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ทำบุญ/ไหว้พระ/สวดมนต์</a:t>
              </a:r>
            </a:p>
          </p:txBody>
        </p:sp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2090539"/>
              <a:ext cx="1130181" cy="1370448"/>
            </a:xfrm>
            <a:prstGeom prst="rect">
              <a:avLst/>
            </a:prstGeom>
          </p:spPr>
        </p:pic>
        <p:cxnSp>
          <p:nvCxnSpPr>
            <p:cNvPr id="130" name="Straight Connector 129"/>
            <p:cNvCxnSpPr/>
            <p:nvPr/>
          </p:nvCxnSpPr>
          <p:spPr>
            <a:xfrm>
              <a:off x="556112" y="3839309"/>
              <a:ext cx="2268407" cy="0"/>
            </a:xfrm>
            <a:prstGeom prst="line">
              <a:avLst/>
            </a:prstGeom>
            <a:ln w="57150">
              <a:solidFill>
                <a:srgbClr val="E958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สี่เหลี่ยมผืนผ้า 63"/>
            <p:cNvSpPr/>
            <p:nvPr/>
          </p:nvSpPr>
          <p:spPr>
            <a:xfrm>
              <a:off x="1737697" y="3429000"/>
              <a:ext cx="103746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00100">
                <a:spcAft>
                  <a:spcPct val="35000"/>
                </a:spcAft>
                <a:buClr>
                  <a:srgbClr val="E40059"/>
                </a:buClr>
                <a:buSzPct val="120000"/>
              </a:pPr>
              <a:r>
                <a:rPr lang="en-US" sz="1600" b="1" dirty="0" smtClean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450 </a:t>
              </a:r>
              <a:r>
                <a:rPr lang="th-TH" sz="1600" b="1" dirty="0" smtClean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บาท</a:t>
              </a:r>
              <a:endParaRPr lang="th-TH" sz="16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17322" y="1643916"/>
            <a:ext cx="2678913" cy="2375110"/>
            <a:chOff x="389271" y="4178090"/>
            <a:chExt cx="2678913" cy="2375110"/>
          </a:xfrm>
        </p:grpSpPr>
        <p:sp>
          <p:nvSpPr>
            <p:cNvPr id="347" name="Rounded Rectangle 346"/>
            <p:cNvSpPr/>
            <p:nvPr/>
          </p:nvSpPr>
          <p:spPr>
            <a:xfrm>
              <a:off x="457200" y="4178090"/>
              <a:ext cx="2610984" cy="2375110"/>
            </a:xfrm>
            <a:prstGeom prst="roundRect">
              <a:avLst>
                <a:gd name="adj" fmla="val 14251"/>
              </a:avLst>
            </a:prstGeom>
            <a:solidFill>
              <a:srgbClr val="D5F3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xmlns="" id="{FEE20E13-A7FA-4B15-A18F-00E95A766A5E}"/>
                </a:ext>
              </a:extLst>
            </p:cNvPr>
            <p:cNvGrpSpPr/>
            <p:nvPr/>
          </p:nvGrpSpPr>
          <p:grpSpPr>
            <a:xfrm>
              <a:off x="389271" y="5055833"/>
              <a:ext cx="1359034" cy="1305748"/>
              <a:chOff x="6409938" y="3252844"/>
              <a:chExt cx="1977555" cy="912752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xmlns="" id="{5C344115-8BC9-4641-AF69-9284C15EE68C}"/>
                  </a:ext>
                </a:extLst>
              </p:cNvPr>
              <p:cNvGrpSpPr/>
              <p:nvPr/>
            </p:nvGrpSpPr>
            <p:grpSpPr>
              <a:xfrm>
                <a:off x="6650313" y="3471425"/>
                <a:ext cx="1461812" cy="694171"/>
                <a:chOff x="6398453" y="1869419"/>
                <a:chExt cx="1461812" cy="621267"/>
              </a:xfrm>
            </p:grpSpPr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xmlns="" id="{EA63D038-11F8-4CA1-A313-D9263E290356}"/>
                    </a:ext>
                  </a:extLst>
                </p:cNvPr>
                <p:cNvSpPr/>
                <p:nvPr/>
              </p:nvSpPr>
              <p:spPr>
                <a:xfrm>
                  <a:off x="7128746" y="1869419"/>
                  <a:ext cx="731519" cy="620907"/>
                </a:xfrm>
                <a:prstGeom prst="rect">
                  <a:avLst/>
                </a:prstGeom>
                <a:solidFill>
                  <a:srgbClr val="E4005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xmlns="" id="{FFAF604A-B150-44E3-9F71-F5FF584BCA6D}"/>
                    </a:ext>
                  </a:extLst>
                </p:cNvPr>
                <p:cNvSpPr/>
                <p:nvPr/>
              </p:nvSpPr>
              <p:spPr>
                <a:xfrm>
                  <a:off x="6398453" y="2011306"/>
                  <a:ext cx="731519" cy="479380"/>
                </a:xfrm>
                <a:prstGeom prst="rect">
                  <a:avLst/>
                </a:prstGeom>
                <a:solidFill>
                  <a:srgbClr val="F8C8E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9" name="TextBox 89">
                <a:extLst>
                  <a:ext uri="{FF2B5EF4-FFF2-40B4-BE49-F238E27FC236}">
                    <a16:creationId xmlns:a16="http://schemas.microsoft.com/office/drawing/2014/main" xmlns="" id="{E418CD12-1F04-4BA3-B497-B5ACAB5A1ED2}"/>
                  </a:ext>
                </a:extLst>
              </p:cNvPr>
              <p:cNvSpPr txBox="1"/>
              <p:nvPr/>
            </p:nvSpPr>
            <p:spPr>
              <a:xfrm>
                <a:off x="7272062" y="3252844"/>
                <a:ext cx="1115431" cy="215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53.</a:t>
                </a:r>
                <a:r>
                  <a:rPr lang="en-US" sz="1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en-US" sz="12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%</a:t>
                </a:r>
                <a:endParaRPr 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0" name="TextBox 89">
                <a:extLst>
                  <a:ext uri="{FF2B5EF4-FFF2-40B4-BE49-F238E27FC236}">
                    <a16:creationId xmlns:a16="http://schemas.microsoft.com/office/drawing/2014/main" xmlns="" id="{4D81D3AB-C75D-4911-AED8-07F1C362E291}"/>
                  </a:ext>
                </a:extLst>
              </p:cNvPr>
              <p:cNvSpPr txBox="1"/>
              <p:nvPr/>
            </p:nvSpPr>
            <p:spPr>
              <a:xfrm>
                <a:off x="6409938" y="3438561"/>
                <a:ext cx="1115429" cy="215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46.3</a:t>
                </a:r>
                <a:r>
                  <a:rPr lang="en-US" sz="12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%</a:t>
                </a:r>
                <a:endParaRPr 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54" name="สี่เหลี่ยมผืนผ้า 63"/>
            <p:cNvSpPr/>
            <p:nvPr/>
          </p:nvSpPr>
          <p:spPr>
            <a:xfrm>
              <a:off x="700081" y="4275071"/>
              <a:ext cx="214674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thaiDist" defTabSz="800100">
                <a:spcAft>
                  <a:spcPct val="35000"/>
                </a:spcAft>
                <a:buClr>
                  <a:srgbClr val="E40059"/>
                </a:buClr>
                <a:buSzPct val="120000"/>
              </a:pPr>
              <a:r>
                <a:rPr lang="th-TH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ให้เงินคนในครอบครัว</a:t>
              </a:r>
            </a:p>
          </p:txBody>
        </p:sp>
        <p:cxnSp>
          <p:nvCxnSpPr>
            <p:cNvPr id="356" name="Straight Connector 355"/>
            <p:cNvCxnSpPr/>
            <p:nvPr/>
          </p:nvCxnSpPr>
          <p:spPr>
            <a:xfrm>
              <a:off x="554236" y="6361780"/>
              <a:ext cx="2268407" cy="0"/>
            </a:xfrm>
            <a:prstGeom prst="line">
              <a:avLst/>
            </a:prstGeom>
            <a:ln w="57150">
              <a:solidFill>
                <a:srgbClr val="E958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" name="สี่เหลี่ยมผืนผ้า 63"/>
            <p:cNvSpPr/>
            <p:nvPr/>
          </p:nvSpPr>
          <p:spPr>
            <a:xfrm>
              <a:off x="1586370" y="5951471"/>
              <a:ext cx="123303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00100">
                <a:spcAft>
                  <a:spcPct val="35000"/>
                </a:spcAft>
                <a:buClr>
                  <a:srgbClr val="E40059"/>
                </a:buClr>
                <a:buSzPct val="120000"/>
              </a:pPr>
              <a:r>
                <a:rPr lang="th-TH" sz="1600" b="1" dirty="0" smtClean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2,</a:t>
              </a:r>
              <a:r>
                <a:rPr lang="en-US" sz="1600" b="1" dirty="0" smtClean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000 </a:t>
              </a:r>
              <a:r>
                <a:rPr lang="th-TH" sz="1600" b="1" dirty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บาท</a:t>
              </a:r>
            </a:p>
          </p:txBody>
        </p:sp>
        <p:pic>
          <p:nvPicPr>
            <p:cNvPr id="380" name="Picture 37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01882" y="4895729"/>
              <a:ext cx="957567" cy="1027462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6153103" y="4132142"/>
            <a:ext cx="2637091" cy="2375110"/>
            <a:chOff x="3267471" y="4178090"/>
            <a:chExt cx="2637091" cy="2375110"/>
          </a:xfrm>
        </p:grpSpPr>
        <p:sp>
          <p:nvSpPr>
            <p:cNvPr id="357" name="Rounded Rectangle 356"/>
            <p:cNvSpPr/>
            <p:nvPr/>
          </p:nvSpPr>
          <p:spPr>
            <a:xfrm>
              <a:off x="3293578" y="4178090"/>
              <a:ext cx="2610984" cy="2375110"/>
            </a:xfrm>
            <a:prstGeom prst="roundRect">
              <a:avLst>
                <a:gd name="adj" fmla="val 1425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8" name="Group 357">
              <a:extLst>
                <a:ext uri="{FF2B5EF4-FFF2-40B4-BE49-F238E27FC236}">
                  <a16:creationId xmlns:a16="http://schemas.microsoft.com/office/drawing/2014/main" xmlns="" id="{FEE20E13-A7FA-4B15-A18F-00E95A766A5E}"/>
                </a:ext>
              </a:extLst>
            </p:cNvPr>
            <p:cNvGrpSpPr/>
            <p:nvPr/>
          </p:nvGrpSpPr>
          <p:grpSpPr>
            <a:xfrm>
              <a:off x="3267471" y="5620946"/>
              <a:ext cx="1348176" cy="750261"/>
              <a:chOff x="6466431" y="3641145"/>
              <a:chExt cx="1961752" cy="524452"/>
            </a:xfrm>
          </p:grpSpPr>
          <p:grpSp>
            <p:nvGrpSpPr>
              <p:cNvPr id="359" name="Group 358">
                <a:extLst>
                  <a:ext uri="{FF2B5EF4-FFF2-40B4-BE49-F238E27FC236}">
                    <a16:creationId xmlns:a16="http://schemas.microsoft.com/office/drawing/2014/main" xmlns="" id="{5C344115-8BC9-4641-AF69-9284C15EE68C}"/>
                  </a:ext>
                </a:extLst>
              </p:cNvPr>
              <p:cNvGrpSpPr/>
              <p:nvPr/>
            </p:nvGrpSpPr>
            <p:grpSpPr>
              <a:xfrm>
                <a:off x="6650313" y="3830372"/>
                <a:ext cx="1461812" cy="335225"/>
                <a:chOff x="6398453" y="2190670"/>
                <a:chExt cx="1461812" cy="300019"/>
              </a:xfrm>
            </p:grpSpPr>
            <p:sp>
              <p:nvSpPr>
                <p:cNvPr id="362" name="Rectangle 361">
                  <a:extLst>
                    <a:ext uri="{FF2B5EF4-FFF2-40B4-BE49-F238E27FC236}">
                      <a16:creationId xmlns:a16="http://schemas.microsoft.com/office/drawing/2014/main" xmlns="" id="{EA63D038-11F8-4CA1-A313-D9263E290356}"/>
                    </a:ext>
                  </a:extLst>
                </p:cNvPr>
                <p:cNvSpPr/>
                <p:nvPr/>
              </p:nvSpPr>
              <p:spPr>
                <a:xfrm>
                  <a:off x="7128746" y="2277678"/>
                  <a:ext cx="731519" cy="212648"/>
                </a:xfrm>
                <a:prstGeom prst="rect">
                  <a:avLst/>
                </a:prstGeom>
                <a:solidFill>
                  <a:srgbClr val="E4005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Rectangle 362">
                  <a:extLst>
                    <a:ext uri="{FF2B5EF4-FFF2-40B4-BE49-F238E27FC236}">
                      <a16:creationId xmlns:a16="http://schemas.microsoft.com/office/drawing/2014/main" xmlns="" id="{FFAF604A-B150-44E3-9F71-F5FF584BCA6D}"/>
                    </a:ext>
                  </a:extLst>
                </p:cNvPr>
                <p:cNvSpPr/>
                <p:nvPr/>
              </p:nvSpPr>
              <p:spPr>
                <a:xfrm>
                  <a:off x="6398453" y="2190670"/>
                  <a:ext cx="731519" cy="300019"/>
                </a:xfrm>
                <a:prstGeom prst="rect">
                  <a:avLst/>
                </a:prstGeom>
                <a:solidFill>
                  <a:srgbClr val="F8C8E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60" name="TextBox 89">
                <a:extLst>
                  <a:ext uri="{FF2B5EF4-FFF2-40B4-BE49-F238E27FC236}">
                    <a16:creationId xmlns:a16="http://schemas.microsoft.com/office/drawing/2014/main" xmlns="" id="{E418CD12-1F04-4BA3-B497-B5ACAB5A1ED2}"/>
                  </a:ext>
                </a:extLst>
              </p:cNvPr>
              <p:cNvSpPr txBox="1"/>
              <p:nvPr/>
            </p:nvSpPr>
            <p:spPr>
              <a:xfrm>
                <a:off x="7312754" y="3740111"/>
                <a:ext cx="1115429" cy="215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11.</a:t>
                </a:r>
                <a:r>
                  <a:rPr lang="en-US" sz="1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</a:t>
                </a:r>
                <a:r>
                  <a:rPr lang="en-US" sz="12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%</a:t>
                </a:r>
                <a:endParaRPr 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1" name="TextBox 89">
                <a:extLst>
                  <a:ext uri="{FF2B5EF4-FFF2-40B4-BE49-F238E27FC236}">
                    <a16:creationId xmlns:a16="http://schemas.microsoft.com/office/drawing/2014/main" xmlns="" id="{4D81D3AB-C75D-4911-AED8-07F1C362E291}"/>
                  </a:ext>
                </a:extLst>
              </p:cNvPr>
              <p:cNvSpPr txBox="1"/>
              <p:nvPr/>
            </p:nvSpPr>
            <p:spPr>
              <a:xfrm>
                <a:off x="6466431" y="3641145"/>
                <a:ext cx="1115431" cy="215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18.7</a:t>
                </a:r>
                <a:r>
                  <a:rPr lang="en-US" sz="12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%</a:t>
                </a:r>
                <a:endParaRPr 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64" name="สี่เหลี่ยมผืนผ้า 63"/>
            <p:cNvSpPr/>
            <p:nvPr/>
          </p:nvSpPr>
          <p:spPr>
            <a:xfrm>
              <a:off x="4405770" y="5951471"/>
              <a:ext cx="123303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00100">
                <a:spcAft>
                  <a:spcPct val="35000"/>
                </a:spcAft>
                <a:buClr>
                  <a:srgbClr val="E40059"/>
                </a:buClr>
                <a:buSzPct val="120000"/>
              </a:pPr>
              <a:r>
                <a:rPr lang="th-TH" sz="1600" b="1" dirty="0" smtClean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3,</a:t>
              </a:r>
              <a:r>
                <a:rPr lang="en-US" sz="1600" b="1" dirty="0" smtClean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800 </a:t>
              </a:r>
              <a:r>
                <a:rPr lang="th-TH" sz="1600" b="1" dirty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บาท</a:t>
              </a:r>
            </a:p>
          </p:txBody>
        </p:sp>
        <p:sp>
          <p:nvSpPr>
            <p:cNvPr id="365" name="สี่เหลี่ยมผืนผ้า 63"/>
            <p:cNvSpPr/>
            <p:nvPr/>
          </p:nvSpPr>
          <p:spPr>
            <a:xfrm>
              <a:off x="3590961" y="4275071"/>
              <a:ext cx="203773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thaiDist" defTabSz="800100">
                <a:spcAft>
                  <a:spcPct val="35000"/>
                </a:spcAft>
                <a:buClr>
                  <a:srgbClr val="E40059"/>
                </a:buClr>
                <a:buSzPct val="120000"/>
              </a:pPr>
              <a:r>
                <a:rPr lang="th-TH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ท่องเที่ยวต่างจังหวัด</a:t>
              </a:r>
            </a:p>
          </p:txBody>
        </p:sp>
        <p:cxnSp>
          <p:nvCxnSpPr>
            <p:cNvPr id="377" name="Straight Connector 376"/>
            <p:cNvCxnSpPr/>
            <p:nvPr/>
          </p:nvCxnSpPr>
          <p:spPr>
            <a:xfrm>
              <a:off x="3394850" y="6365639"/>
              <a:ext cx="2268407" cy="0"/>
            </a:xfrm>
            <a:prstGeom prst="line">
              <a:avLst/>
            </a:prstGeom>
            <a:ln w="57150">
              <a:solidFill>
                <a:srgbClr val="E958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1" name="Picture 38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5973" y="4859829"/>
              <a:ext cx="927440" cy="1076814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202263" y="4151331"/>
            <a:ext cx="2646486" cy="2375110"/>
            <a:chOff x="6114638" y="4178090"/>
            <a:chExt cx="2646486" cy="2375110"/>
          </a:xfrm>
        </p:grpSpPr>
        <p:sp>
          <p:nvSpPr>
            <p:cNvPr id="366" name="Rounded Rectangle 365"/>
            <p:cNvSpPr/>
            <p:nvPr/>
          </p:nvSpPr>
          <p:spPr>
            <a:xfrm>
              <a:off x="6150140" y="4178090"/>
              <a:ext cx="2610984" cy="2375110"/>
            </a:xfrm>
            <a:prstGeom prst="roundRect">
              <a:avLst>
                <a:gd name="adj" fmla="val 14251"/>
              </a:avLst>
            </a:prstGeom>
            <a:solidFill>
              <a:srgbClr val="D5F3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7" name="Group 366">
              <a:extLst>
                <a:ext uri="{FF2B5EF4-FFF2-40B4-BE49-F238E27FC236}">
                  <a16:creationId xmlns:a16="http://schemas.microsoft.com/office/drawing/2014/main" xmlns="" id="{FEE20E13-A7FA-4B15-A18F-00E95A766A5E}"/>
                </a:ext>
              </a:extLst>
            </p:cNvPr>
            <p:cNvGrpSpPr/>
            <p:nvPr/>
          </p:nvGrpSpPr>
          <p:grpSpPr>
            <a:xfrm>
              <a:off x="6114638" y="5595327"/>
              <a:ext cx="1397494" cy="775876"/>
              <a:chOff x="6426061" y="3623241"/>
              <a:chExt cx="2033517" cy="542358"/>
            </a:xfrm>
          </p:grpSpPr>
          <p:grpSp>
            <p:nvGrpSpPr>
              <p:cNvPr id="368" name="Group 367">
                <a:extLst>
                  <a:ext uri="{FF2B5EF4-FFF2-40B4-BE49-F238E27FC236}">
                    <a16:creationId xmlns:a16="http://schemas.microsoft.com/office/drawing/2014/main" xmlns="" id="{5C344115-8BC9-4641-AF69-9284C15EE68C}"/>
                  </a:ext>
                </a:extLst>
              </p:cNvPr>
              <p:cNvGrpSpPr/>
              <p:nvPr/>
            </p:nvGrpSpPr>
            <p:grpSpPr>
              <a:xfrm>
                <a:off x="6650313" y="3852431"/>
                <a:ext cx="1461812" cy="313168"/>
                <a:chOff x="6398453" y="2210409"/>
                <a:chExt cx="1461812" cy="280278"/>
              </a:xfrm>
            </p:grpSpPr>
            <p:sp>
              <p:nvSpPr>
                <p:cNvPr id="371" name="Rectangle 370">
                  <a:extLst>
                    <a:ext uri="{FF2B5EF4-FFF2-40B4-BE49-F238E27FC236}">
                      <a16:creationId xmlns:a16="http://schemas.microsoft.com/office/drawing/2014/main" xmlns="" id="{EA63D038-11F8-4CA1-A313-D9263E290356}"/>
                    </a:ext>
                  </a:extLst>
                </p:cNvPr>
                <p:cNvSpPr/>
                <p:nvPr/>
              </p:nvSpPr>
              <p:spPr>
                <a:xfrm>
                  <a:off x="7128746" y="2210409"/>
                  <a:ext cx="731519" cy="279917"/>
                </a:xfrm>
                <a:prstGeom prst="rect">
                  <a:avLst/>
                </a:prstGeom>
                <a:solidFill>
                  <a:srgbClr val="E4005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" name="Rectangle 371">
                  <a:extLst>
                    <a:ext uri="{FF2B5EF4-FFF2-40B4-BE49-F238E27FC236}">
                      <a16:creationId xmlns:a16="http://schemas.microsoft.com/office/drawing/2014/main" xmlns="" id="{FFAF604A-B150-44E3-9F71-F5FF584BCA6D}"/>
                    </a:ext>
                  </a:extLst>
                </p:cNvPr>
                <p:cNvSpPr/>
                <p:nvPr/>
              </p:nvSpPr>
              <p:spPr>
                <a:xfrm>
                  <a:off x="6398453" y="2262244"/>
                  <a:ext cx="731519" cy="228443"/>
                </a:xfrm>
                <a:prstGeom prst="rect">
                  <a:avLst/>
                </a:prstGeom>
                <a:solidFill>
                  <a:srgbClr val="F8C8E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69" name="TextBox 89">
                <a:extLst>
                  <a:ext uri="{FF2B5EF4-FFF2-40B4-BE49-F238E27FC236}">
                    <a16:creationId xmlns:a16="http://schemas.microsoft.com/office/drawing/2014/main" xmlns="" id="{E418CD12-1F04-4BA3-B497-B5ACAB5A1ED2}"/>
                  </a:ext>
                </a:extLst>
              </p:cNvPr>
              <p:cNvSpPr txBox="1"/>
              <p:nvPr/>
            </p:nvSpPr>
            <p:spPr>
              <a:xfrm>
                <a:off x="7344148" y="3623241"/>
                <a:ext cx="1115430" cy="215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16.9</a:t>
                </a:r>
                <a:r>
                  <a:rPr lang="en-US" sz="12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%</a:t>
                </a:r>
                <a:endParaRPr 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0" name="TextBox 89">
                <a:extLst>
                  <a:ext uri="{FF2B5EF4-FFF2-40B4-BE49-F238E27FC236}">
                    <a16:creationId xmlns:a16="http://schemas.microsoft.com/office/drawing/2014/main" xmlns="" id="{4D81D3AB-C75D-4911-AED8-07F1C362E291}"/>
                  </a:ext>
                </a:extLst>
              </p:cNvPr>
              <p:cNvSpPr txBox="1"/>
              <p:nvPr/>
            </p:nvSpPr>
            <p:spPr>
              <a:xfrm>
                <a:off x="6426061" y="3707611"/>
                <a:ext cx="1115430" cy="215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14.5</a:t>
                </a:r>
                <a:r>
                  <a:rPr lang="en-US" sz="12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%</a:t>
                </a:r>
                <a:endParaRPr 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73" name="สี่เหลี่ยมผืนผ้า 63"/>
            <p:cNvSpPr/>
            <p:nvPr/>
          </p:nvSpPr>
          <p:spPr>
            <a:xfrm>
              <a:off x="7346397" y="5951471"/>
              <a:ext cx="123303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00100">
                <a:spcAft>
                  <a:spcPct val="35000"/>
                </a:spcAft>
                <a:buClr>
                  <a:srgbClr val="E40059"/>
                </a:buClr>
                <a:buSzPct val="120000"/>
              </a:pPr>
              <a:r>
                <a:rPr lang="th-TH" sz="1600" b="1" dirty="0" smtClean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4,20</a:t>
              </a:r>
              <a:r>
                <a:rPr lang="en-US" sz="1600" b="1" dirty="0" smtClean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 </a:t>
              </a:r>
              <a:r>
                <a:rPr lang="th-TH" sz="1600" b="1" dirty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บาท</a:t>
              </a:r>
            </a:p>
          </p:txBody>
        </p:sp>
        <p:sp>
          <p:nvSpPr>
            <p:cNvPr id="374" name="สี่เหลี่ยมผืนผ้า 63"/>
            <p:cNvSpPr/>
            <p:nvPr/>
          </p:nvSpPr>
          <p:spPr>
            <a:xfrm>
              <a:off x="6225507" y="4275071"/>
              <a:ext cx="248177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thaiDist" defTabSz="800100">
                <a:spcAft>
                  <a:spcPct val="35000"/>
                </a:spcAft>
                <a:buClr>
                  <a:srgbClr val="E40059"/>
                </a:buClr>
                <a:buSzPct val="120000"/>
              </a:pPr>
              <a:r>
                <a:rPr lang="th-TH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กลับภูมิลำเนา/เยี่ยมญาติ</a:t>
              </a:r>
            </a:p>
          </p:txBody>
        </p:sp>
        <p:cxnSp>
          <p:nvCxnSpPr>
            <p:cNvPr id="378" name="Straight Connector 377"/>
            <p:cNvCxnSpPr/>
            <p:nvPr/>
          </p:nvCxnSpPr>
          <p:spPr>
            <a:xfrm>
              <a:off x="6264117" y="6365639"/>
              <a:ext cx="2268407" cy="0"/>
            </a:xfrm>
            <a:prstGeom prst="line">
              <a:avLst/>
            </a:prstGeom>
            <a:ln w="57150">
              <a:solidFill>
                <a:srgbClr val="E958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2" name="Picture 38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39000" y="5114502"/>
              <a:ext cx="1300948" cy="982440"/>
            </a:xfrm>
            <a:prstGeom prst="rect">
              <a:avLst/>
            </a:prstGeom>
          </p:spPr>
        </p:pic>
      </p:grpSp>
      <p:sp>
        <p:nvSpPr>
          <p:cNvPr id="387" name="Rectangle 386"/>
          <p:cNvSpPr/>
          <p:nvPr/>
        </p:nvSpPr>
        <p:spPr>
          <a:xfrm>
            <a:off x="769112" y="1216223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2561</a:t>
            </a:r>
            <a:endParaRPr lang="th-TH" sz="1400" b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8" name="Oval 387"/>
          <p:cNvSpPr/>
          <p:nvPr/>
        </p:nvSpPr>
        <p:spPr>
          <a:xfrm>
            <a:off x="539040" y="1243117"/>
            <a:ext cx="277934" cy="274320"/>
          </a:xfrm>
          <a:prstGeom prst="ellipse">
            <a:avLst/>
          </a:prstGeom>
          <a:solidFill>
            <a:srgbClr val="F8C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9" name="Rectangle 388"/>
          <p:cNvSpPr/>
          <p:nvPr/>
        </p:nvSpPr>
        <p:spPr>
          <a:xfrm>
            <a:off x="1794336" y="1207280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2562</a:t>
            </a:r>
            <a:endParaRPr lang="th-TH" sz="1400" b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0" name="Oval 389"/>
          <p:cNvSpPr/>
          <p:nvPr/>
        </p:nvSpPr>
        <p:spPr>
          <a:xfrm>
            <a:off x="1549023" y="1234174"/>
            <a:ext cx="277934" cy="274320"/>
          </a:xfrm>
          <a:prstGeom prst="ellipse">
            <a:avLst/>
          </a:prstGeom>
          <a:solidFill>
            <a:srgbClr val="E400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7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/>
          <p:cNvSpPr/>
          <p:nvPr/>
        </p:nvSpPr>
        <p:spPr>
          <a:xfrm>
            <a:off x="6105525" y="2756175"/>
            <a:ext cx="1303771" cy="254362"/>
          </a:xfrm>
          <a:prstGeom prst="rect">
            <a:avLst/>
          </a:prstGeom>
          <a:solidFill>
            <a:srgbClr val="FF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1262625" y="6168237"/>
            <a:ext cx="1391790" cy="254362"/>
          </a:xfrm>
          <a:prstGeom prst="rect">
            <a:avLst/>
          </a:prstGeom>
          <a:solidFill>
            <a:srgbClr val="FF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62625" y="5531327"/>
            <a:ext cx="1512318" cy="254362"/>
          </a:xfrm>
          <a:prstGeom prst="rect">
            <a:avLst/>
          </a:prstGeom>
          <a:solidFill>
            <a:srgbClr val="FF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1262625" y="4817098"/>
            <a:ext cx="1676400" cy="254362"/>
          </a:xfrm>
          <a:prstGeom prst="rect">
            <a:avLst/>
          </a:prstGeom>
          <a:solidFill>
            <a:srgbClr val="FF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1262625" y="4101828"/>
            <a:ext cx="3047333" cy="254362"/>
          </a:xfrm>
          <a:prstGeom prst="rect">
            <a:avLst/>
          </a:prstGeom>
          <a:solidFill>
            <a:srgbClr val="FF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1262625" y="3416743"/>
            <a:ext cx="3317195" cy="254362"/>
          </a:xfrm>
          <a:prstGeom prst="rect">
            <a:avLst/>
          </a:prstGeom>
          <a:solidFill>
            <a:srgbClr val="FF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62625" y="2713511"/>
            <a:ext cx="3590564" cy="254362"/>
          </a:xfrm>
          <a:prstGeom prst="rect">
            <a:avLst/>
          </a:prstGeom>
          <a:solidFill>
            <a:srgbClr val="FF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310126" y="2362200"/>
            <a:ext cx="4690188" cy="2115319"/>
          </a:xfrm>
          <a:prstGeom prst="roundRect">
            <a:avLst>
              <a:gd name="adj" fmla="val 10772"/>
            </a:avLst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7" name="Title 7"/>
          <p:cNvSpPr txBox="1">
            <a:spLocks/>
          </p:cNvSpPr>
          <p:nvPr/>
        </p:nvSpPr>
        <p:spPr bwMode="auto">
          <a:xfrm>
            <a:off x="139517" y="183011"/>
            <a:ext cx="687088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ahoma" pitchFamily="34" charset="0"/>
                <a:cs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ahoma" pitchFamily="34" charset="0"/>
                <a:cs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ahoma" pitchFamily="34" charset="0"/>
                <a:cs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ahoma" pitchFamily="34" charset="0"/>
                <a:cs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ahoma" pitchFamily="34" charset="0"/>
                <a:cs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ahoma" pitchFamily="34" charset="0"/>
                <a:cs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ahoma" pitchFamily="34" charset="0"/>
                <a:cs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th-TH" sz="2400" dirty="0"/>
              <a:t>ของขวัญ/ของฝาก </a:t>
            </a:r>
            <a:endParaRPr lang="en-US" sz="2400" dirty="0" smtClean="0"/>
          </a:p>
          <a:p>
            <a:r>
              <a:rPr lang="th-TH" sz="2400" dirty="0" smtClean="0"/>
              <a:t>ที่คาด</a:t>
            </a:r>
            <a:r>
              <a:rPr lang="th-TH" sz="2400" dirty="0"/>
              <a:t>ว่าจะซื้อในช่วงเทศกาลปี</a:t>
            </a:r>
            <a:r>
              <a:rPr lang="th-TH" sz="2400" dirty="0" smtClean="0"/>
              <a:t>ใหม่</a:t>
            </a:r>
            <a:endParaRPr lang="th-TH" sz="2400" dirty="0"/>
          </a:p>
        </p:txBody>
      </p:sp>
      <p:sp>
        <p:nvSpPr>
          <p:cNvPr id="114" name="สี่เหลี่ยมผืนผ้า 63"/>
          <p:cNvSpPr/>
          <p:nvPr/>
        </p:nvSpPr>
        <p:spPr>
          <a:xfrm>
            <a:off x="1186425" y="2378860"/>
            <a:ext cx="23775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 defTabSz="800100">
              <a:spcAft>
                <a:spcPct val="35000"/>
              </a:spcAft>
              <a:buClr>
                <a:srgbClr val="E40059"/>
              </a:buClr>
              <a:buSzPct val="120000"/>
            </a:pPr>
            <a:r>
              <a:rPr lang="th-TH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อาหาร/ผัก/ผลไม้/ขนม</a:t>
            </a:r>
            <a:endParaRPr lang="th-TH" sz="16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5" name="สี่เหลี่ยมผืนผ้า 63"/>
          <p:cNvSpPr/>
          <p:nvPr/>
        </p:nvSpPr>
        <p:spPr>
          <a:xfrm>
            <a:off x="1171117" y="3068499"/>
            <a:ext cx="19896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 defTabSz="800100">
              <a:spcAft>
                <a:spcPct val="35000"/>
              </a:spcAft>
              <a:buClr>
                <a:srgbClr val="E40059"/>
              </a:buClr>
              <a:buSzPct val="120000"/>
            </a:pPr>
            <a:r>
              <a:rPr lang="th-TH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เสื้อผ้า/เครื่องนุ่งห่ม</a:t>
            </a:r>
            <a:endParaRPr lang="th-TH" sz="16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6" name="สี่เหลี่ยมผืนผ้า 63"/>
          <p:cNvSpPr/>
          <p:nvPr/>
        </p:nvSpPr>
        <p:spPr>
          <a:xfrm>
            <a:off x="1186425" y="3741420"/>
            <a:ext cx="37385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 defTabSz="800100">
              <a:spcAft>
                <a:spcPct val="35000"/>
              </a:spcAft>
              <a:buClr>
                <a:srgbClr val="E40059"/>
              </a:buClr>
              <a:buSzPct val="120000"/>
            </a:pPr>
            <a:r>
              <a:rPr lang="th-TH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เครื่องดื่มบำรุงสุขภาพ/ไม่มีแอลกอฮอล์</a:t>
            </a:r>
            <a:endParaRPr lang="th-TH" sz="16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7" name="สี่เหลี่ยมผืนผ้า 63"/>
          <p:cNvSpPr/>
          <p:nvPr/>
        </p:nvSpPr>
        <p:spPr>
          <a:xfrm>
            <a:off x="1160233" y="4462046"/>
            <a:ext cx="39885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 defTabSz="800100">
              <a:spcAft>
                <a:spcPct val="35000"/>
              </a:spcAft>
              <a:buClr>
                <a:srgbClr val="E40059"/>
              </a:buClr>
              <a:buSzPct val="120000"/>
            </a:pPr>
            <a:r>
              <a:rPr lang="th-TH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ของใช้เกี่ยวกับร่างกาย เช่น ครีมทาผิว สบู่</a:t>
            </a:r>
          </a:p>
        </p:txBody>
      </p:sp>
      <p:sp>
        <p:nvSpPr>
          <p:cNvPr id="118" name="สี่เหลี่ยมผืนผ้า 63"/>
          <p:cNvSpPr/>
          <p:nvPr/>
        </p:nvSpPr>
        <p:spPr>
          <a:xfrm>
            <a:off x="1171117" y="5147846"/>
            <a:ext cx="13708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 defTabSz="800100">
              <a:spcAft>
                <a:spcPct val="35000"/>
              </a:spcAft>
              <a:buClr>
                <a:srgbClr val="E40059"/>
              </a:buClr>
              <a:buSzPct val="120000"/>
            </a:pPr>
            <a:r>
              <a:rPr lang="th-TH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เครื่องประดับ</a:t>
            </a:r>
            <a:endParaRPr lang="th-TH" sz="16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9" name="สี่เหลี่ยมผืนผ้า 63"/>
          <p:cNvSpPr/>
          <p:nvPr/>
        </p:nvSpPr>
        <p:spPr>
          <a:xfrm>
            <a:off x="1174942" y="5833646"/>
            <a:ext cx="11544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 defTabSz="800100">
              <a:spcAft>
                <a:spcPct val="35000"/>
              </a:spcAft>
              <a:buClr>
                <a:srgbClr val="E40059"/>
              </a:buClr>
              <a:buSzPct val="120000"/>
            </a:pPr>
            <a:r>
              <a:rPr lang="th-TH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เครื่องนอน</a:t>
            </a:r>
            <a:endParaRPr lang="th-TH" sz="16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0" name="สี่เหลี่ยมผืนผ้า 63"/>
          <p:cNvSpPr/>
          <p:nvPr/>
        </p:nvSpPr>
        <p:spPr>
          <a:xfrm>
            <a:off x="5982488" y="2404653"/>
            <a:ext cx="15440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 defTabSz="800100">
              <a:spcAft>
                <a:spcPct val="35000"/>
              </a:spcAft>
              <a:buClr>
                <a:srgbClr val="E40059"/>
              </a:buClr>
              <a:buSzPct val="120000"/>
            </a:pPr>
            <a:r>
              <a:rPr lang="th-TH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เครื่องใช้ไฟฟ้า</a:t>
            </a:r>
            <a:endParaRPr lang="th-TH" sz="16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1" name="สี่เหลี่ยมผืนผ้า 63"/>
          <p:cNvSpPr/>
          <p:nvPr/>
        </p:nvSpPr>
        <p:spPr>
          <a:xfrm>
            <a:off x="6013040" y="3094292"/>
            <a:ext cx="23423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 defTabSz="800100">
              <a:spcAft>
                <a:spcPct val="35000"/>
              </a:spcAft>
              <a:buClr>
                <a:srgbClr val="E40059"/>
              </a:buClr>
              <a:buSzPct val="120000"/>
            </a:pPr>
            <a:r>
              <a:rPr lang="th-TH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ข้าวของเครื่องใช้</a:t>
            </a:r>
            <a:r>
              <a:rPr lang="th-TH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ในครัว</a:t>
            </a:r>
          </a:p>
        </p:txBody>
      </p:sp>
      <p:sp>
        <p:nvSpPr>
          <p:cNvPr id="122" name="สี่เหลี่ยมผืนผ้า 63"/>
          <p:cNvSpPr/>
          <p:nvPr/>
        </p:nvSpPr>
        <p:spPr>
          <a:xfrm>
            <a:off x="6002717" y="3767213"/>
            <a:ext cx="20762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 defTabSz="800100">
              <a:spcAft>
                <a:spcPct val="35000"/>
              </a:spcAft>
              <a:buClr>
                <a:srgbClr val="E40059"/>
              </a:buClr>
              <a:buSzPct val="120000"/>
            </a:pPr>
            <a:r>
              <a:rPr lang="th-TH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เครื่องดื่มแอลกอฮอล์</a:t>
            </a:r>
            <a:endParaRPr lang="th-TH" sz="16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" name="สี่เหลี่ยมผืนผ้า 63"/>
          <p:cNvSpPr/>
          <p:nvPr/>
        </p:nvSpPr>
        <p:spPr>
          <a:xfrm>
            <a:off x="6019918" y="4487839"/>
            <a:ext cx="19639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 defTabSz="800100">
              <a:spcAft>
                <a:spcPct val="35000"/>
              </a:spcAft>
              <a:buClr>
                <a:srgbClr val="E40059"/>
              </a:buClr>
              <a:buSzPct val="120000"/>
            </a:pPr>
            <a:r>
              <a:rPr lang="th-TH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อุปกรณ์เครื่องเขียน</a:t>
            </a:r>
            <a:endParaRPr lang="th-TH" sz="16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4" name="สี่เหลี่ยมผืนผ้า 63"/>
          <p:cNvSpPr/>
          <p:nvPr/>
        </p:nvSpPr>
        <p:spPr>
          <a:xfrm>
            <a:off x="6002717" y="5173639"/>
            <a:ext cx="10967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 defTabSz="800100">
              <a:spcAft>
                <a:spcPct val="35000"/>
              </a:spcAft>
              <a:buClr>
                <a:srgbClr val="E40059"/>
              </a:buClr>
              <a:buSzPct val="120000"/>
            </a:pPr>
            <a:r>
              <a:rPr lang="th-TH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วัตถุมงคล</a:t>
            </a:r>
            <a:endParaRPr lang="th-TH" sz="16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5" name="สี่เหลี่ยมผืนผ้า 63"/>
          <p:cNvSpPr/>
          <p:nvPr/>
        </p:nvSpPr>
        <p:spPr>
          <a:xfrm>
            <a:off x="6002717" y="5859439"/>
            <a:ext cx="13292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 defTabSz="800100">
              <a:spcAft>
                <a:spcPct val="35000"/>
              </a:spcAft>
              <a:buClr>
                <a:srgbClr val="E40059"/>
              </a:buClr>
              <a:buSzPct val="120000"/>
            </a:pPr>
            <a:r>
              <a:rPr lang="th-TH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อุปกรณ์กีฬา</a:t>
            </a:r>
            <a:endParaRPr lang="th-TH" sz="16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8" name="สี่เหลี่ยมผืนผ้า 133"/>
          <p:cNvSpPr/>
          <p:nvPr/>
        </p:nvSpPr>
        <p:spPr>
          <a:xfrm>
            <a:off x="4062297" y="2673640"/>
            <a:ext cx="8274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" b="1" dirty="0" smtClean="0">
                <a:ln>
                  <a:solidFill>
                    <a:schemeClr val="bg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66.4</a:t>
            </a:r>
            <a:r>
              <a:rPr lang="en-US" sz="1200" b="1" dirty="0" smtClean="0">
                <a:ln>
                  <a:solidFill>
                    <a:schemeClr val="bg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400" b="1" dirty="0">
              <a:ln>
                <a:solidFill>
                  <a:schemeClr val="bg1"/>
                </a:solidFill>
              </a:ln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สี่เหลี่ยมผืนผ้า 133"/>
          <p:cNvSpPr/>
          <p:nvPr/>
        </p:nvSpPr>
        <p:spPr>
          <a:xfrm>
            <a:off x="3757497" y="3355786"/>
            <a:ext cx="8274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" b="1" dirty="0" smtClean="0">
                <a:ln>
                  <a:solidFill>
                    <a:schemeClr val="bg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50.2</a:t>
            </a:r>
            <a:r>
              <a:rPr lang="en-US" sz="1200" b="1" dirty="0" smtClean="0">
                <a:ln>
                  <a:solidFill>
                    <a:schemeClr val="bg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600" b="1" dirty="0">
              <a:ln>
                <a:solidFill>
                  <a:schemeClr val="bg1"/>
                </a:solidFill>
              </a:ln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สี่เหลี่ยมผืนผ้า 133"/>
          <p:cNvSpPr/>
          <p:nvPr/>
        </p:nvSpPr>
        <p:spPr>
          <a:xfrm>
            <a:off x="3502882" y="4048292"/>
            <a:ext cx="8274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41.5</a:t>
            </a:r>
            <a:r>
              <a:rPr lang="en-US" sz="12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600" b="1" dirty="0">
              <a:ln>
                <a:solidFill>
                  <a:schemeClr val="bg1"/>
                </a:solidFill>
              </a:ln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สี่เหลี่ยมผืนผ้า 133"/>
          <p:cNvSpPr/>
          <p:nvPr/>
        </p:nvSpPr>
        <p:spPr>
          <a:xfrm>
            <a:off x="2157297" y="4785710"/>
            <a:ext cx="8274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12.6</a:t>
            </a:r>
            <a:r>
              <a:rPr lang="en-US" sz="12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600" b="1" dirty="0">
              <a:ln>
                <a:solidFill>
                  <a:schemeClr val="bg1"/>
                </a:solidFill>
              </a:ln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สี่เหลี่ยมผืนผ้า 133"/>
          <p:cNvSpPr/>
          <p:nvPr/>
        </p:nvSpPr>
        <p:spPr>
          <a:xfrm>
            <a:off x="2116054" y="5476973"/>
            <a:ext cx="6960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9.7</a:t>
            </a:r>
            <a:r>
              <a:rPr lang="en-US" sz="12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600" b="1" dirty="0">
              <a:ln>
                <a:solidFill>
                  <a:schemeClr val="bg1"/>
                </a:solidFill>
              </a:ln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สี่เหลี่ยมผืนผ้า 133"/>
          <p:cNvSpPr/>
          <p:nvPr/>
        </p:nvSpPr>
        <p:spPr>
          <a:xfrm>
            <a:off x="1989648" y="6126141"/>
            <a:ext cx="6960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8.1</a:t>
            </a:r>
            <a:r>
              <a:rPr lang="en-US" sz="12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600" b="1" dirty="0">
              <a:ln>
                <a:solidFill>
                  <a:schemeClr val="bg1"/>
                </a:solidFill>
              </a:ln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สี่เหลี่ยมผืนผ้า 133"/>
          <p:cNvSpPr/>
          <p:nvPr/>
        </p:nvSpPr>
        <p:spPr>
          <a:xfrm>
            <a:off x="6746823" y="2715564"/>
            <a:ext cx="6960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7.0</a:t>
            </a:r>
            <a:r>
              <a:rPr lang="en-US" sz="12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600" b="1" dirty="0">
              <a:ln>
                <a:solidFill>
                  <a:schemeClr val="bg1"/>
                </a:solidFill>
              </a:ln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5" y="3072765"/>
            <a:ext cx="680107" cy="680107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18" y="3847600"/>
            <a:ext cx="568031" cy="568031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40" y="5195691"/>
            <a:ext cx="806476" cy="643834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23" y="4543850"/>
            <a:ext cx="614380" cy="53374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247268" y="3885197"/>
            <a:ext cx="761834" cy="643064"/>
            <a:chOff x="5209363" y="2046861"/>
            <a:chExt cx="761834" cy="643064"/>
          </a:xfrm>
        </p:grpSpPr>
        <p:pic>
          <p:nvPicPr>
            <p:cNvPr id="8" name="รูปภาพ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363" y="2046861"/>
              <a:ext cx="600367" cy="600367"/>
            </a:xfrm>
            <a:prstGeom prst="rect">
              <a:avLst/>
            </a:prstGeom>
          </p:spPr>
        </p:pic>
        <p:pic>
          <p:nvPicPr>
            <p:cNvPr id="75" name="รูปภาพ 7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0830" y="2089558"/>
              <a:ext cx="600367" cy="600367"/>
            </a:xfrm>
            <a:prstGeom prst="rect">
              <a:avLst/>
            </a:prstGeom>
          </p:spPr>
        </p:pic>
      </p:grpSp>
      <p:pic>
        <p:nvPicPr>
          <p:cNvPr id="9" name="รูปภาพ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49" y="3106743"/>
            <a:ext cx="566596" cy="628991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802" y="5307886"/>
            <a:ext cx="533434" cy="533434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64" y="5955450"/>
            <a:ext cx="591308" cy="655615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944" y="2423611"/>
            <a:ext cx="631385" cy="631385"/>
          </a:xfrm>
          <a:prstGeom prst="rect">
            <a:avLst/>
          </a:prstGeom>
        </p:spPr>
      </p:pic>
      <p:sp>
        <p:nvSpPr>
          <p:cNvPr id="86" name="Rectangle 85"/>
          <p:cNvSpPr/>
          <p:nvPr/>
        </p:nvSpPr>
        <p:spPr>
          <a:xfrm>
            <a:off x="58342" y="1066800"/>
            <a:ext cx="9007617" cy="1003352"/>
          </a:xfrm>
          <a:prstGeom prst="rect">
            <a:avLst/>
          </a:prstGeom>
          <a:solidFill>
            <a:srgbClr val="F2F2F2"/>
          </a:solidFill>
        </p:spPr>
        <p:txBody>
          <a:bodyPr wrap="square">
            <a:spAutoFit/>
          </a:bodyPr>
          <a:lstStyle/>
          <a:p>
            <a:pPr marL="285750" indent="-285750" algn="thaiDist" defTabSz="800100">
              <a:spcAft>
                <a:spcPct val="350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Ø"/>
            </a:pPr>
            <a:r>
              <a:rPr lang="th-TH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ร้อย</a:t>
            </a:r>
            <a:r>
              <a:rPr lang="th-TH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ละ 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</a:t>
            </a:r>
            <a:r>
              <a:rPr lang="th-TH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th-TH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คาด</a:t>
            </a:r>
            <a:r>
              <a:rPr lang="th-TH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ว่าจะซื้อของขวัญ/ของ</a:t>
            </a:r>
            <a:r>
              <a:rPr lang="th-TH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ฝากในช่วงเทศกาลปีใหม่นี้</a:t>
            </a:r>
            <a:endParaRPr lang="th-TH" sz="1600" b="1" dirty="0">
              <a:solidFill>
                <a:schemeClr val="accent6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thaiDist" defTabSz="800100">
              <a:spcAft>
                <a:spcPct val="350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Ø"/>
            </a:pPr>
            <a:r>
              <a:rPr lang="th-TH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ของขวัญ/ของฝาก </a:t>
            </a:r>
            <a:r>
              <a:rPr lang="th-TH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อันดับแรก คือ 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th-TH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อาหาร/ผัก ผลไม้/ขนม 2) เสื้อผ้า/เครื่องนุ่งห่ม </a:t>
            </a:r>
          </a:p>
          <a:p>
            <a:pPr lvl="0" algn="thaiDist" defTabSz="800100">
              <a:spcAft>
                <a:spcPct val="35000"/>
              </a:spcAft>
              <a:buClr>
                <a:schemeClr val="accent2"/>
              </a:buClr>
              <a:buSzPct val="120000"/>
            </a:pPr>
            <a:r>
              <a:rPr lang="th-TH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และ 3) เครื่องดื่มบำรุงสุขภาพ/ไม่มีแอลกอฮอล์</a:t>
            </a:r>
            <a:endParaRPr lang="th-TH" sz="1600" b="1" dirty="0">
              <a:solidFill>
                <a:schemeClr val="accent6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477000"/>
            <a:ext cx="381000" cy="365125"/>
          </a:xfrm>
        </p:spPr>
        <p:txBody>
          <a:bodyPr/>
          <a:lstStyle/>
          <a:p>
            <a:pPr>
              <a:defRPr/>
            </a:pPr>
            <a:r>
              <a:rPr lang="th-TH" dirty="0" smtClean="0"/>
              <a:t>6</a:t>
            </a:r>
            <a:endParaRPr lang="en-US" dirty="0" smtClean="0"/>
          </a:p>
        </p:txBody>
      </p:sp>
      <p:grpSp>
        <p:nvGrpSpPr>
          <p:cNvPr id="88" name="Group 82"/>
          <p:cNvGrpSpPr/>
          <p:nvPr/>
        </p:nvGrpSpPr>
        <p:grpSpPr>
          <a:xfrm>
            <a:off x="1273605" y="2643512"/>
            <a:ext cx="440733" cy="385804"/>
            <a:chOff x="2612710" y="2694558"/>
            <a:chExt cx="440733" cy="385804"/>
          </a:xfrm>
        </p:grpSpPr>
        <p:sp>
          <p:nvSpPr>
            <p:cNvPr id="89" name="TextBox 83">
              <a:extLst>
                <a:ext uri="{FF2B5EF4-FFF2-40B4-BE49-F238E27FC236}">
                  <a16:creationId xmlns:a16="http://schemas.microsoft.com/office/drawing/2014/main" xmlns="" id="{8EEDE3B5-958B-4CF3-BAED-3A4564E3A4BE}"/>
                </a:ext>
              </a:extLst>
            </p:cNvPr>
            <p:cNvSpPr txBox="1"/>
            <p:nvPr/>
          </p:nvSpPr>
          <p:spPr>
            <a:xfrm>
              <a:off x="2612710" y="2694558"/>
              <a:ext cx="380992" cy="385804"/>
            </a:xfrm>
            <a:prstGeom prst="star6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th-TH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Rectangle 84">
              <a:extLst>
                <a:ext uri="{FF2B5EF4-FFF2-40B4-BE49-F238E27FC236}">
                  <a16:creationId xmlns:a16="http://schemas.microsoft.com/office/drawing/2014/main" xmlns="" id="{5B3C44D8-8A55-4BEE-B259-51F947D5742F}"/>
                </a:ext>
              </a:extLst>
            </p:cNvPr>
            <p:cNvSpPr/>
            <p:nvPr/>
          </p:nvSpPr>
          <p:spPr>
            <a:xfrm>
              <a:off x="2649165" y="2728131"/>
              <a:ext cx="40427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th-TH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1" name="Group 85"/>
          <p:cNvGrpSpPr/>
          <p:nvPr/>
        </p:nvGrpSpPr>
        <p:grpSpPr>
          <a:xfrm>
            <a:off x="1286384" y="3345808"/>
            <a:ext cx="427954" cy="385804"/>
            <a:chOff x="5626065" y="2951371"/>
            <a:chExt cx="427954" cy="385804"/>
          </a:xfrm>
        </p:grpSpPr>
        <p:sp>
          <p:nvSpPr>
            <p:cNvPr id="92" name="TextBox 92">
              <a:extLst>
                <a:ext uri="{FF2B5EF4-FFF2-40B4-BE49-F238E27FC236}">
                  <a16:creationId xmlns:a16="http://schemas.microsoft.com/office/drawing/2014/main" xmlns="" id="{C7CB42CD-56D1-4E44-B9FB-33EC8FE905A4}"/>
                </a:ext>
              </a:extLst>
            </p:cNvPr>
            <p:cNvSpPr txBox="1"/>
            <p:nvPr/>
          </p:nvSpPr>
          <p:spPr>
            <a:xfrm>
              <a:off x="5626065" y="2951371"/>
              <a:ext cx="380992" cy="385804"/>
            </a:xfrm>
            <a:prstGeom prst="star6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th-TH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" name="Rectangle 93">
              <a:extLst>
                <a:ext uri="{FF2B5EF4-FFF2-40B4-BE49-F238E27FC236}">
                  <a16:creationId xmlns:a16="http://schemas.microsoft.com/office/drawing/2014/main" xmlns="" id="{5B3C44D8-8A55-4BEE-B259-51F947D5742F}"/>
                </a:ext>
              </a:extLst>
            </p:cNvPr>
            <p:cNvSpPr/>
            <p:nvPr/>
          </p:nvSpPr>
          <p:spPr>
            <a:xfrm>
              <a:off x="5649741" y="2986311"/>
              <a:ext cx="40427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th-TH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4" name="Group 94"/>
          <p:cNvGrpSpPr/>
          <p:nvPr/>
        </p:nvGrpSpPr>
        <p:grpSpPr>
          <a:xfrm>
            <a:off x="1263292" y="4023710"/>
            <a:ext cx="451046" cy="385804"/>
            <a:chOff x="3556991" y="3206733"/>
            <a:chExt cx="451046" cy="385804"/>
          </a:xfrm>
        </p:grpSpPr>
        <p:sp>
          <p:nvSpPr>
            <p:cNvPr id="95" name="TextBox 95">
              <a:extLst>
                <a:ext uri="{FF2B5EF4-FFF2-40B4-BE49-F238E27FC236}">
                  <a16:creationId xmlns:a16="http://schemas.microsoft.com/office/drawing/2014/main" xmlns="" id="{C7CB42CD-56D1-4E44-B9FB-33EC8FE905A4}"/>
                </a:ext>
              </a:extLst>
            </p:cNvPr>
            <p:cNvSpPr txBox="1"/>
            <p:nvPr/>
          </p:nvSpPr>
          <p:spPr>
            <a:xfrm>
              <a:off x="3556991" y="3206733"/>
              <a:ext cx="380992" cy="385804"/>
            </a:xfrm>
            <a:prstGeom prst="star6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th-TH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Rectangle 97">
              <a:extLst>
                <a:ext uri="{FF2B5EF4-FFF2-40B4-BE49-F238E27FC236}">
                  <a16:creationId xmlns:a16="http://schemas.microsoft.com/office/drawing/2014/main" xmlns="" id="{5B3C44D8-8A55-4BEE-B259-51F947D5742F}"/>
                </a:ext>
              </a:extLst>
            </p:cNvPr>
            <p:cNvSpPr/>
            <p:nvPr/>
          </p:nvSpPr>
          <p:spPr>
            <a:xfrm>
              <a:off x="3603759" y="3260113"/>
              <a:ext cx="40427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th-TH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7" name="Footer Placeholder 5"/>
          <p:cNvSpPr txBox="1">
            <a:spLocks/>
          </p:cNvSpPr>
          <p:nvPr/>
        </p:nvSpPr>
        <p:spPr>
          <a:xfrm>
            <a:off x="28632" y="6549484"/>
            <a:ext cx="1578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th-TH" sz="900" dirty="0" smtClean="0">
                <a:solidFill>
                  <a:schemeClr val="bg1">
                    <a:lumMod val="50000"/>
                  </a:schemeClr>
                </a:solidFill>
              </a:rPr>
              <a:t>*เลือกตอบได้มากกว่า 1 ข้อ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8" name="รูปภาพ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8" y="2505056"/>
            <a:ext cx="518424" cy="518424"/>
          </a:xfrm>
          <a:prstGeom prst="rect">
            <a:avLst/>
          </a:prstGeom>
        </p:spPr>
      </p:pic>
      <p:sp>
        <p:nvSpPr>
          <p:cNvPr id="105" name="Rectangle 104"/>
          <p:cNvSpPr/>
          <p:nvPr/>
        </p:nvSpPr>
        <p:spPr>
          <a:xfrm>
            <a:off x="6105525" y="3452953"/>
            <a:ext cx="1303771" cy="254362"/>
          </a:xfrm>
          <a:prstGeom prst="rect">
            <a:avLst/>
          </a:prstGeom>
          <a:solidFill>
            <a:srgbClr val="FF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6105525" y="4119768"/>
            <a:ext cx="1303771" cy="254362"/>
          </a:xfrm>
          <a:prstGeom prst="rect">
            <a:avLst/>
          </a:prstGeom>
          <a:solidFill>
            <a:srgbClr val="FF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6105525" y="4842891"/>
            <a:ext cx="993967" cy="254362"/>
          </a:xfrm>
          <a:prstGeom prst="rect">
            <a:avLst/>
          </a:prstGeom>
          <a:solidFill>
            <a:srgbClr val="FF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6105525" y="5557120"/>
            <a:ext cx="746337" cy="254362"/>
          </a:xfrm>
          <a:prstGeom prst="rect">
            <a:avLst/>
          </a:prstGeom>
          <a:solidFill>
            <a:srgbClr val="FF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6105525" y="6194030"/>
            <a:ext cx="626069" cy="254362"/>
          </a:xfrm>
          <a:prstGeom prst="rect">
            <a:avLst/>
          </a:prstGeom>
          <a:solidFill>
            <a:srgbClr val="FF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สี่เหลี่ยมผืนผ้า 133"/>
          <p:cNvSpPr/>
          <p:nvPr/>
        </p:nvSpPr>
        <p:spPr>
          <a:xfrm>
            <a:off x="6729843" y="3406441"/>
            <a:ext cx="6960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6.8</a:t>
            </a:r>
            <a:r>
              <a:rPr lang="en-US" sz="12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600" b="1" dirty="0">
              <a:ln>
                <a:solidFill>
                  <a:schemeClr val="bg1"/>
                </a:solidFill>
              </a:ln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สี่เหลี่ยมผืนผ้า 133"/>
          <p:cNvSpPr/>
          <p:nvPr/>
        </p:nvSpPr>
        <p:spPr>
          <a:xfrm>
            <a:off x="6745582" y="4068739"/>
            <a:ext cx="6960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6.1</a:t>
            </a:r>
            <a:r>
              <a:rPr lang="en-US" sz="12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600" b="1" dirty="0">
              <a:ln>
                <a:solidFill>
                  <a:schemeClr val="bg1"/>
                </a:solidFill>
              </a:ln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สี่เหลี่ยมผืนผ้า 133"/>
          <p:cNvSpPr/>
          <p:nvPr/>
        </p:nvSpPr>
        <p:spPr>
          <a:xfrm>
            <a:off x="6420780" y="4811689"/>
            <a:ext cx="6960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2.5</a:t>
            </a:r>
            <a:r>
              <a:rPr lang="en-US" sz="12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600" b="1" dirty="0">
              <a:ln>
                <a:solidFill>
                  <a:schemeClr val="bg1"/>
                </a:solidFill>
              </a:ln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สี่เหลี่ยมผืนผ้า 133"/>
          <p:cNvSpPr/>
          <p:nvPr/>
        </p:nvSpPr>
        <p:spPr>
          <a:xfrm>
            <a:off x="6268380" y="5513393"/>
            <a:ext cx="6960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1.2</a:t>
            </a:r>
            <a:r>
              <a:rPr lang="en-US" sz="12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200" b="1" dirty="0">
              <a:ln>
                <a:solidFill>
                  <a:schemeClr val="bg1"/>
                </a:solidFill>
              </a:ln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สี่เหลี่ยมผืนผ้า 133"/>
          <p:cNvSpPr/>
          <p:nvPr/>
        </p:nvSpPr>
        <p:spPr>
          <a:xfrm>
            <a:off x="6202657" y="6131318"/>
            <a:ext cx="6960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1.0</a:t>
            </a:r>
            <a:r>
              <a:rPr lang="en-US" sz="12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600" b="1" dirty="0">
              <a:ln>
                <a:solidFill>
                  <a:schemeClr val="bg1"/>
                </a:solidFill>
              </a:ln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81" y="4727390"/>
            <a:ext cx="485364" cy="4853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132" y="5959693"/>
            <a:ext cx="517307" cy="51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8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ounded Rectangle 90"/>
          <p:cNvSpPr/>
          <p:nvPr/>
        </p:nvSpPr>
        <p:spPr>
          <a:xfrm>
            <a:off x="4752722" y="1089331"/>
            <a:ext cx="4315078" cy="4999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ounded Rectangle 89"/>
          <p:cNvSpPr/>
          <p:nvPr/>
        </p:nvSpPr>
        <p:spPr>
          <a:xfrm>
            <a:off x="143935" y="1089331"/>
            <a:ext cx="4521362" cy="4999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371842" y="1856092"/>
            <a:ext cx="1352216" cy="1539697"/>
            <a:chOff x="5235596" y="1388556"/>
            <a:chExt cx="1417308" cy="1611279"/>
          </a:xfrm>
        </p:grpSpPr>
        <p:sp>
          <p:nvSpPr>
            <p:cNvPr id="7" name="Oval 6"/>
            <p:cNvSpPr/>
            <p:nvPr/>
          </p:nvSpPr>
          <p:spPr>
            <a:xfrm>
              <a:off x="5322898" y="2757334"/>
              <a:ext cx="1242705" cy="152400"/>
            </a:xfrm>
            <a:prstGeom prst="ellipse">
              <a:avLst/>
            </a:prstGeom>
            <a:solidFill>
              <a:srgbClr val="D8E3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35" r="19192"/>
            <a:stretch/>
          </p:blipFill>
          <p:spPr>
            <a:xfrm>
              <a:off x="5235596" y="1388556"/>
              <a:ext cx="1417308" cy="1611279"/>
            </a:xfrm>
            <a:prstGeom prst="rect">
              <a:avLst/>
            </a:prstGeom>
          </p:spPr>
        </p:pic>
      </p:grpSp>
      <p:sp>
        <p:nvSpPr>
          <p:cNvPr id="69" name="สี่เหลี่ยมผืนผ้า 56"/>
          <p:cNvSpPr/>
          <p:nvPr/>
        </p:nvSpPr>
        <p:spPr>
          <a:xfrm>
            <a:off x="110053" y="1785452"/>
            <a:ext cx="4614347" cy="49998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C277F7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93825" y="1981117"/>
            <a:ext cx="4204594" cy="4124752"/>
            <a:chOff x="4140966" y="1908683"/>
            <a:chExt cx="4744397" cy="4628942"/>
          </a:xfrm>
        </p:grpSpPr>
        <p:grpSp>
          <p:nvGrpSpPr>
            <p:cNvPr id="10" name="Group 9"/>
            <p:cNvGrpSpPr/>
            <p:nvPr/>
          </p:nvGrpSpPr>
          <p:grpSpPr>
            <a:xfrm>
              <a:off x="4140966" y="2138622"/>
              <a:ext cx="4744397" cy="4399003"/>
              <a:chOff x="4072967" y="1949116"/>
              <a:chExt cx="4745031" cy="3591875"/>
            </a:xfrm>
          </p:grpSpPr>
          <p:sp>
            <p:nvSpPr>
              <p:cNvPr id="250" name="Rectangle 249"/>
              <p:cNvSpPr/>
              <p:nvPr/>
            </p:nvSpPr>
            <p:spPr>
              <a:xfrm rot="300395">
                <a:off x="4129102" y="1949116"/>
                <a:ext cx="4688896" cy="359091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072967" y="1950072"/>
                <a:ext cx="4688896" cy="359091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  <a:effectLst>
                <a:outerShdw blurRad="50800" dist="38100" dir="18900000" algn="bl" rotWithShape="0">
                  <a:schemeClr val="tx1">
                    <a:lumMod val="50000"/>
                    <a:lumOff val="50000"/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Parallelogram 10"/>
            <p:cNvSpPr/>
            <p:nvPr/>
          </p:nvSpPr>
          <p:spPr>
            <a:xfrm>
              <a:off x="6283053" y="1908683"/>
              <a:ext cx="666315" cy="434325"/>
            </a:xfrm>
            <a:prstGeom prst="parallelogram">
              <a:avLst>
                <a:gd name="adj" fmla="val 40491"/>
              </a:avLst>
            </a:prstGeom>
            <a:solidFill>
              <a:schemeClr val="accent2">
                <a:lumMod val="40000"/>
                <a:lumOff val="6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359050" y="2832749"/>
            <a:ext cx="4095878" cy="2568323"/>
            <a:chOff x="2536509" y="3179496"/>
            <a:chExt cx="4349617" cy="2568323"/>
          </a:xfrm>
        </p:grpSpPr>
        <p:grpSp>
          <p:nvGrpSpPr>
            <p:cNvPr id="191" name="กลุ่ม 1"/>
            <p:cNvGrpSpPr/>
            <p:nvPr/>
          </p:nvGrpSpPr>
          <p:grpSpPr>
            <a:xfrm>
              <a:off x="2582764" y="3200400"/>
              <a:ext cx="4303362" cy="2547419"/>
              <a:chOff x="4762462" y="2775367"/>
              <a:chExt cx="4064209" cy="2547419"/>
            </a:xfrm>
          </p:grpSpPr>
          <p:sp>
            <p:nvSpPr>
              <p:cNvPr id="204" name="Freeform 203"/>
              <p:cNvSpPr/>
              <p:nvPr/>
            </p:nvSpPr>
            <p:spPr>
              <a:xfrm flipH="1">
                <a:off x="4770415" y="2775367"/>
                <a:ext cx="4056256" cy="331815"/>
              </a:xfrm>
              <a:custGeom>
                <a:avLst/>
                <a:gdLst>
                  <a:gd name="connsiteX0" fmla="*/ 4789429 w 4789429"/>
                  <a:gd name="connsiteY0" fmla="*/ 0 h 400053"/>
                  <a:gd name="connsiteX1" fmla="*/ 0 w 4789429"/>
                  <a:gd name="connsiteY1" fmla="*/ 0 h 400053"/>
                  <a:gd name="connsiteX2" fmla="*/ 229494 w 4789429"/>
                  <a:gd name="connsiteY2" fmla="*/ 400053 h 400053"/>
                  <a:gd name="connsiteX3" fmla="*/ 4789429 w 4789429"/>
                  <a:gd name="connsiteY3" fmla="*/ 400053 h 400053"/>
                  <a:gd name="connsiteX4" fmla="*/ 4789429 w 4789429"/>
                  <a:gd name="connsiteY4" fmla="*/ 0 h 400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89429" h="400053">
                    <a:moveTo>
                      <a:pt x="4789429" y="0"/>
                    </a:moveTo>
                    <a:lnTo>
                      <a:pt x="0" y="0"/>
                    </a:lnTo>
                    <a:lnTo>
                      <a:pt x="229494" y="400053"/>
                    </a:lnTo>
                    <a:lnTo>
                      <a:pt x="4789429" y="400053"/>
                    </a:lnTo>
                    <a:lnTo>
                      <a:pt x="4789429" y="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56000">
                    <a:schemeClr val="accent1">
                      <a:lumMod val="45000"/>
                      <a:lumOff val="5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Freeform 204"/>
              <p:cNvSpPr/>
              <p:nvPr/>
            </p:nvSpPr>
            <p:spPr>
              <a:xfrm flipH="1">
                <a:off x="4770415" y="3215491"/>
                <a:ext cx="3842425" cy="331815"/>
              </a:xfrm>
              <a:custGeom>
                <a:avLst/>
                <a:gdLst>
                  <a:gd name="connsiteX0" fmla="*/ 4536948 w 4536948"/>
                  <a:gd name="connsiteY0" fmla="*/ 0 h 400053"/>
                  <a:gd name="connsiteX1" fmla="*/ 0 w 4536948"/>
                  <a:gd name="connsiteY1" fmla="*/ 0 h 400053"/>
                  <a:gd name="connsiteX2" fmla="*/ 229493 w 4536948"/>
                  <a:gd name="connsiteY2" fmla="*/ 400053 h 400053"/>
                  <a:gd name="connsiteX3" fmla="*/ 4536948 w 4536948"/>
                  <a:gd name="connsiteY3" fmla="*/ 400053 h 400053"/>
                  <a:gd name="connsiteX4" fmla="*/ 4536948 w 4536948"/>
                  <a:gd name="connsiteY4" fmla="*/ 0 h 400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6948" h="400053">
                    <a:moveTo>
                      <a:pt x="4536948" y="0"/>
                    </a:moveTo>
                    <a:lnTo>
                      <a:pt x="0" y="0"/>
                    </a:lnTo>
                    <a:lnTo>
                      <a:pt x="229493" y="400053"/>
                    </a:lnTo>
                    <a:lnTo>
                      <a:pt x="4536948" y="400053"/>
                    </a:lnTo>
                    <a:lnTo>
                      <a:pt x="4536948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42000">
                    <a:schemeClr val="accent1">
                      <a:lumMod val="45000"/>
                      <a:lumOff val="55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Freeform 205"/>
              <p:cNvSpPr/>
              <p:nvPr/>
            </p:nvSpPr>
            <p:spPr>
              <a:xfrm flipH="1">
                <a:off x="4770415" y="3655615"/>
                <a:ext cx="3628595" cy="331815"/>
              </a:xfrm>
              <a:custGeom>
                <a:avLst/>
                <a:gdLst>
                  <a:gd name="connsiteX0" fmla="*/ 4284468 w 4284468"/>
                  <a:gd name="connsiteY0" fmla="*/ 0 h 400053"/>
                  <a:gd name="connsiteX1" fmla="*/ 0 w 4284468"/>
                  <a:gd name="connsiteY1" fmla="*/ 0 h 400053"/>
                  <a:gd name="connsiteX2" fmla="*/ 229493 w 4284468"/>
                  <a:gd name="connsiteY2" fmla="*/ 400053 h 400053"/>
                  <a:gd name="connsiteX3" fmla="*/ 4284468 w 4284468"/>
                  <a:gd name="connsiteY3" fmla="*/ 400053 h 400053"/>
                  <a:gd name="connsiteX4" fmla="*/ 4284468 w 4284468"/>
                  <a:gd name="connsiteY4" fmla="*/ 0 h 400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4468" h="400053">
                    <a:moveTo>
                      <a:pt x="4284468" y="0"/>
                    </a:moveTo>
                    <a:lnTo>
                      <a:pt x="0" y="0"/>
                    </a:lnTo>
                    <a:lnTo>
                      <a:pt x="229493" y="400053"/>
                    </a:lnTo>
                    <a:lnTo>
                      <a:pt x="4284468" y="400053"/>
                    </a:lnTo>
                    <a:lnTo>
                      <a:pt x="4284468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34000">
                    <a:schemeClr val="accent1">
                      <a:lumMod val="45000"/>
                      <a:lumOff val="55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Freeform 206"/>
              <p:cNvSpPr/>
              <p:nvPr/>
            </p:nvSpPr>
            <p:spPr>
              <a:xfrm flipH="1">
                <a:off x="4762463" y="4110723"/>
                <a:ext cx="3414219" cy="331815"/>
              </a:xfrm>
              <a:custGeom>
                <a:avLst/>
                <a:gdLst>
                  <a:gd name="connsiteX0" fmla="*/ 4031343 w 4031343"/>
                  <a:gd name="connsiteY0" fmla="*/ 0 h 400053"/>
                  <a:gd name="connsiteX1" fmla="*/ 0 w 4031343"/>
                  <a:gd name="connsiteY1" fmla="*/ 0 h 400053"/>
                  <a:gd name="connsiteX2" fmla="*/ 229493 w 4031343"/>
                  <a:gd name="connsiteY2" fmla="*/ 400053 h 400053"/>
                  <a:gd name="connsiteX3" fmla="*/ 4031343 w 4031343"/>
                  <a:gd name="connsiteY3" fmla="*/ 400053 h 400053"/>
                  <a:gd name="connsiteX4" fmla="*/ 4031343 w 4031343"/>
                  <a:gd name="connsiteY4" fmla="*/ 0 h 400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31343" h="400053">
                    <a:moveTo>
                      <a:pt x="4031343" y="0"/>
                    </a:moveTo>
                    <a:lnTo>
                      <a:pt x="0" y="0"/>
                    </a:lnTo>
                    <a:lnTo>
                      <a:pt x="229493" y="400053"/>
                    </a:lnTo>
                    <a:lnTo>
                      <a:pt x="4031343" y="400053"/>
                    </a:lnTo>
                    <a:lnTo>
                      <a:pt x="4031343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18000">
                    <a:schemeClr val="accent1">
                      <a:lumMod val="45000"/>
                      <a:lumOff val="55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Freeform 207"/>
              <p:cNvSpPr/>
              <p:nvPr/>
            </p:nvSpPr>
            <p:spPr>
              <a:xfrm flipH="1">
                <a:off x="4762462" y="4550847"/>
                <a:ext cx="3065616" cy="331815"/>
              </a:xfrm>
              <a:custGeom>
                <a:avLst/>
                <a:gdLst>
                  <a:gd name="connsiteX0" fmla="*/ 3778863 w 3778863"/>
                  <a:gd name="connsiteY0" fmla="*/ 0 h 400053"/>
                  <a:gd name="connsiteX1" fmla="*/ 0 w 3778863"/>
                  <a:gd name="connsiteY1" fmla="*/ 0 h 400053"/>
                  <a:gd name="connsiteX2" fmla="*/ 229493 w 3778863"/>
                  <a:gd name="connsiteY2" fmla="*/ 400053 h 400053"/>
                  <a:gd name="connsiteX3" fmla="*/ 3778863 w 3778863"/>
                  <a:gd name="connsiteY3" fmla="*/ 400053 h 400053"/>
                  <a:gd name="connsiteX4" fmla="*/ 3778863 w 3778863"/>
                  <a:gd name="connsiteY4" fmla="*/ 0 h 400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8863" h="400053">
                    <a:moveTo>
                      <a:pt x="3778863" y="0"/>
                    </a:moveTo>
                    <a:lnTo>
                      <a:pt x="0" y="0"/>
                    </a:lnTo>
                    <a:lnTo>
                      <a:pt x="229493" y="400053"/>
                    </a:lnTo>
                    <a:lnTo>
                      <a:pt x="3778863" y="400053"/>
                    </a:lnTo>
                    <a:lnTo>
                      <a:pt x="3778863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18000">
                    <a:schemeClr val="accent1">
                      <a:lumMod val="45000"/>
                      <a:lumOff val="55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Freeform 208"/>
              <p:cNvSpPr/>
              <p:nvPr/>
            </p:nvSpPr>
            <p:spPr>
              <a:xfrm flipH="1">
                <a:off x="4762463" y="4990971"/>
                <a:ext cx="2646110" cy="331815"/>
              </a:xfrm>
              <a:custGeom>
                <a:avLst/>
                <a:gdLst>
                  <a:gd name="connsiteX0" fmla="*/ 3526383 w 3526383"/>
                  <a:gd name="connsiteY0" fmla="*/ 0 h 400053"/>
                  <a:gd name="connsiteX1" fmla="*/ 0 w 3526383"/>
                  <a:gd name="connsiteY1" fmla="*/ 0 h 400053"/>
                  <a:gd name="connsiteX2" fmla="*/ 229493 w 3526383"/>
                  <a:gd name="connsiteY2" fmla="*/ 400053 h 400053"/>
                  <a:gd name="connsiteX3" fmla="*/ 3526383 w 3526383"/>
                  <a:gd name="connsiteY3" fmla="*/ 400053 h 400053"/>
                  <a:gd name="connsiteX4" fmla="*/ 3526383 w 3526383"/>
                  <a:gd name="connsiteY4" fmla="*/ 0 h 400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6383" h="400053">
                    <a:moveTo>
                      <a:pt x="3526383" y="0"/>
                    </a:moveTo>
                    <a:lnTo>
                      <a:pt x="0" y="0"/>
                    </a:lnTo>
                    <a:lnTo>
                      <a:pt x="229493" y="400053"/>
                    </a:lnTo>
                    <a:lnTo>
                      <a:pt x="3526383" y="400053"/>
                    </a:lnTo>
                    <a:lnTo>
                      <a:pt x="3526383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3000">
                    <a:schemeClr val="accent1">
                      <a:lumMod val="45000"/>
                      <a:lumOff val="55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2" name="TextBox 6"/>
            <p:cNvSpPr txBox="1"/>
            <p:nvPr/>
          </p:nvSpPr>
          <p:spPr>
            <a:xfrm>
              <a:off x="2580342" y="3179496"/>
              <a:ext cx="15358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th-TH" sz="16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ห้างสรรพสินค้า</a:t>
              </a:r>
            </a:p>
          </p:txBody>
        </p:sp>
        <p:sp>
          <p:nvSpPr>
            <p:cNvPr id="193" name="TextBox 6"/>
            <p:cNvSpPr txBox="1"/>
            <p:nvPr/>
          </p:nvSpPr>
          <p:spPr>
            <a:xfrm>
              <a:off x="2580342" y="3628669"/>
              <a:ext cx="18711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th-TH" sz="16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ตลาด/ร้านค้าทั่วไป</a:t>
              </a:r>
            </a:p>
          </p:txBody>
        </p:sp>
        <p:sp>
          <p:nvSpPr>
            <p:cNvPr id="194" name="TextBox 6"/>
            <p:cNvSpPr txBox="1"/>
            <p:nvPr/>
          </p:nvSpPr>
          <p:spPr>
            <a:xfrm>
              <a:off x="2536509" y="4524473"/>
              <a:ext cx="19341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th-TH" sz="16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ร้านค้าปลีก</a:t>
              </a:r>
              <a:r>
                <a:rPr lang="th-TH" sz="160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สมัยใหม่</a:t>
              </a:r>
              <a:endPara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5" name="TextBox 6"/>
            <p:cNvSpPr txBox="1"/>
            <p:nvPr/>
          </p:nvSpPr>
          <p:spPr>
            <a:xfrm>
              <a:off x="2545690" y="5385464"/>
              <a:ext cx="22663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th-TH" sz="16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ร้า</a:t>
              </a:r>
              <a:r>
                <a:rPr lang="th-TH" sz="160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นขายของ</a:t>
              </a:r>
              <a:r>
                <a:rPr lang="th-TH" sz="16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ฝาก</a:t>
              </a:r>
              <a:r>
                <a:rPr lang="th-TH" sz="160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/</a:t>
              </a:r>
              <a:r>
                <a:rPr lang="en-US" sz="160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OTOP</a:t>
              </a:r>
              <a:endPara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TextBox 6"/>
            <p:cNvSpPr txBox="1"/>
            <p:nvPr/>
          </p:nvSpPr>
          <p:spPr>
            <a:xfrm>
              <a:off x="2555116" y="4059646"/>
              <a:ext cx="14064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th-TH" sz="16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ร้านสะดวกซื้อ</a:t>
              </a:r>
            </a:p>
          </p:txBody>
        </p:sp>
        <p:sp>
          <p:nvSpPr>
            <p:cNvPr id="197" name="TextBox 6"/>
            <p:cNvSpPr txBox="1"/>
            <p:nvPr/>
          </p:nvSpPr>
          <p:spPr>
            <a:xfrm>
              <a:off x="2545690" y="4948719"/>
              <a:ext cx="15851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th-TH" sz="16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ซุปเปอร์มาร์เก็ต</a:t>
              </a:r>
            </a:p>
          </p:txBody>
        </p:sp>
        <p:sp>
          <p:nvSpPr>
            <p:cNvPr id="198" name="สี่เหลี่ยมผืนผ้า 133"/>
            <p:cNvSpPr/>
            <p:nvPr/>
          </p:nvSpPr>
          <p:spPr>
            <a:xfrm>
              <a:off x="5828774" y="3188807"/>
              <a:ext cx="94342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1600" b="1" dirty="0" smtClean="0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45.</a:t>
              </a:r>
              <a:r>
                <a:rPr lang="en-US" sz="1600" b="1" dirty="0" smtClean="0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0%</a:t>
              </a:r>
              <a:endParaRPr lang="th-TH" sz="1600" b="1" dirty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สี่เหลี่ยมผืนผ้า 133"/>
            <p:cNvSpPr/>
            <p:nvPr/>
          </p:nvSpPr>
          <p:spPr>
            <a:xfrm>
              <a:off x="5581838" y="3627282"/>
              <a:ext cx="94342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1600" b="1" dirty="0" smtClean="0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35.</a:t>
              </a:r>
              <a:r>
                <a:rPr lang="en-US" sz="1600" b="1" dirty="0" smtClean="0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5%</a:t>
              </a:r>
              <a:endParaRPr lang="th-TH" sz="1600" b="1" dirty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สี่เหลี่ยมผืนผ้า 133"/>
            <p:cNvSpPr/>
            <p:nvPr/>
          </p:nvSpPr>
          <p:spPr>
            <a:xfrm>
              <a:off x="5384583" y="4070321"/>
              <a:ext cx="94342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1600" b="1" dirty="0" smtClean="0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22.</a:t>
              </a:r>
              <a:r>
                <a:rPr lang="en-US" sz="1600" b="1" dirty="0" smtClean="0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5%</a:t>
              </a:r>
              <a:endParaRPr lang="th-TH" sz="1600" b="1" dirty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สี่เหลี่ยมผืนผ้า 133"/>
            <p:cNvSpPr/>
            <p:nvPr/>
          </p:nvSpPr>
          <p:spPr>
            <a:xfrm>
              <a:off x="5203371" y="4523467"/>
              <a:ext cx="94342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1600" b="1" dirty="0" smtClean="0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14.</a:t>
              </a:r>
              <a:r>
                <a:rPr lang="en-US" sz="1600" b="1" dirty="0" smtClean="0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6%</a:t>
              </a:r>
              <a:endParaRPr lang="th-TH" sz="1600" b="1" dirty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สี่เหลี่ยมผืนผ้า 133"/>
            <p:cNvSpPr/>
            <p:nvPr/>
          </p:nvSpPr>
          <p:spPr>
            <a:xfrm>
              <a:off x="4923016" y="4963591"/>
              <a:ext cx="80383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1600" b="1" dirty="0" smtClean="0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4.</a:t>
              </a:r>
              <a:r>
                <a:rPr lang="en-US" sz="1600" b="1" dirty="0" smtClean="0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6%</a:t>
              </a:r>
              <a:endParaRPr lang="th-TH" sz="1600" b="1" dirty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สี่เหลี่ยมผืนผ้า 133"/>
            <p:cNvSpPr/>
            <p:nvPr/>
          </p:nvSpPr>
          <p:spPr>
            <a:xfrm>
              <a:off x="4748646" y="5397596"/>
              <a:ext cx="80383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1600" b="1" dirty="0" smtClean="0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4.</a:t>
              </a:r>
              <a:r>
                <a:rPr lang="en-US" sz="1600" b="1" dirty="0" smtClean="0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3%</a:t>
              </a:r>
              <a:endParaRPr lang="th-TH" sz="1600" b="1" dirty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5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478" y="6471139"/>
            <a:ext cx="1852949" cy="365125"/>
          </a:xfrm>
        </p:spPr>
        <p:txBody>
          <a:bodyPr/>
          <a:lstStyle/>
          <a:p>
            <a:pPr algn="l">
              <a:defRPr/>
            </a:pPr>
            <a:r>
              <a:rPr lang="th-TH" dirty="0" smtClean="0">
                <a:solidFill>
                  <a:schemeClr val="bg1">
                    <a:lumMod val="50000"/>
                  </a:schemeClr>
                </a:solidFill>
              </a:rPr>
              <a:t>*เลือกตอบได้มากกว่า 1 ข้อ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0070" y="1099943"/>
            <a:ext cx="39549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th-TH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สถานที่ซื้อของขวัญ/ของฝาก</a:t>
            </a:r>
          </a:p>
        </p:txBody>
      </p:sp>
      <p:sp>
        <p:nvSpPr>
          <p:cNvPr id="62" name="Title 7"/>
          <p:cNvSpPr txBox="1">
            <a:spLocks/>
          </p:cNvSpPr>
          <p:nvPr/>
        </p:nvSpPr>
        <p:spPr bwMode="auto">
          <a:xfrm>
            <a:off x="-8238" y="210117"/>
            <a:ext cx="739873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ahoma" pitchFamily="34" charset="0"/>
                <a:cs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ahoma" pitchFamily="34" charset="0"/>
                <a:cs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ahoma" pitchFamily="34" charset="0"/>
                <a:cs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ahoma" pitchFamily="34" charset="0"/>
                <a:cs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ahoma" pitchFamily="34" charset="0"/>
                <a:cs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ahoma" pitchFamily="34" charset="0"/>
                <a:cs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ahoma" pitchFamily="34" charset="0"/>
                <a:cs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th-TH" sz="2400" spc="-30" dirty="0" smtClean="0"/>
              <a:t>สถานที่ซื้อ และบุคคลที่ต้องการให้ของขวัญ/ของฝาก</a:t>
            </a:r>
            <a:endParaRPr lang="th-TH" sz="2400" dirty="0"/>
          </a:p>
        </p:txBody>
      </p:sp>
      <p:sp>
        <p:nvSpPr>
          <p:cNvPr id="63" name="Rectangle 62"/>
          <p:cNvSpPr/>
          <p:nvPr/>
        </p:nvSpPr>
        <p:spPr>
          <a:xfrm>
            <a:off x="5115791" y="1099943"/>
            <a:ext cx="39549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th-TH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บุคคลที่ต้องการให้</a:t>
            </a:r>
          </a:p>
        </p:txBody>
      </p:sp>
      <p:pic>
        <p:nvPicPr>
          <p:cNvPr id="73" name="Picture 4" descr="Image result for woman online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70" y="5446018"/>
            <a:ext cx="1379030" cy="137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519091" y="4887979"/>
            <a:ext cx="1261571" cy="1360721"/>
            <a:chOff x="7269211" y="4349454"/>
            <a:chExt cx="1242705" cy="1451873"/>
          </a:xfrm>
        </p:grpSpPr>
        <p:sp>
          <p:nvSpPr>
            <p:cNvPr id="77" name="Oval 76"/>
            <p:cNvSpPr/>
            <p:nvPr/>
          </p:nvSpPr>
          <p:spPr>
            <a:xfrm>
              <a:off x="7269211" y="5648927"/>
              <a:ext cx="1242705" cy="152400"/>
            </a:xfrm>
            <a:prstGeom prst="ellipse">
              <a:avLst/>
            </a:prstGeom>
            <a:solidFill>
              <a:srgbClr val="D8E3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4" name="Picture 6" descr="Image result for woman shopping online clip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3198" y="4349454"/>
              <a:ext cx="1014733" cy="1420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5477777" y="3731635"/>
            <a:ext cx="1215919" cy="1328978"/>
            <a:chOff x="5356793" y="5064450"/>
            <a:chExt cx="1298476" cy="1621436"/>
          </a:xfrm>
        </p:grpSpPr>
        <p:sp>
          <p:nvSpPr>
            <p:cNvPr id="78" name="Oval 77"/>
            <p:cNvSpPr/>
            <p:nvPr/>
          </p:nvSpPr>
          <p:spPr>
            <a:xfrm>
              <a:off x="5356793" y="6533486"/>
              <a:ext cx="1242705" cy="152400"/>
            </a:xfrm>
            <a:prstGeom prst="ellipse">
              <a:avLst/>
            </a:prstGeom>
            <a:solidFill>
              <a:srgbClr val="D8E3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" name="Picture 2" descr="Image result for woman shopping online clipar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15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2328" y="5064450"/>
              <a:ext cx="1202941" cy="1603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9" name="Picture 2" descr="Image result for retired people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67" y="3160836"/>
            <a:ext cx="878749" cy="118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สี่เหลี่ยมผืนผ้า 63"/>
          <p:cNvSpPr/>
          <p:nvPr/>
        </p:nvSpPr>
        <p:spPr>
          <a:xfrm>
            <a:off x="5067074" y="1680868"/>
            <a:ext cx="23439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 defTabSz="800100">
              <a:spcAft>
                <a:spcPct val="35000"/>
              </a:spcAft>
              <a:buClr>
                <a:srgbClr val="E40059"/>
              </a:buClr>
              <a:buSzPct val="120000"/>
            </a:pPr>
            <a:r>
              <a:rPr lang="th-TH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คนในครอบครัว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88.8%</a:t>
            </a:r>
            <a:endParaRPr lang="th-TH" sz="16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สี่เหลี่ยมผืนผ้า 63"/>
          <p:cNvSpPr/>
          <p:nvPr/>
        </p:nvSpPr>
        <p:spPr>
          <a:xfrm>
            <a:off x="6861003" y="2806309"/>
            <a:ext cx="22829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 defTabSz="800100">
              <a:spcAft>
                <a:spcPct val="35000"/>
              </a:spcAft>
              <a:buClr>
                <a:srgbClr val="E40059"/>
              </a:buClr>
              <a:buSzPct val="120000"/>
            </a:pPr>
            <a:r>
              <a:rPr lang="th-TH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ผู้ใหญ่ที่เคารพ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37.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6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สี่เหลี่ยมผืนผ้า 63"/>
          <p:cNvSpPr/>
          <p:nvPr/>
        </p:nvSpPr>
        <p:spPr>
          <a:xfrm>
            <a:off x="5347376" y="5216144"/>
            <a:ext cx="1758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 defTabSz="800100">
              <a:spcAft>
                <a:spcPct val="35000"/>
              </a:spcAft>
              <a:buClr>
                <a:srgbClr val="E40059"/>
              </a:buClr>
              <a:buSzPct val="120000"/>
            </a:pPr>
            <a:r>
              <a:rPr lang="th-TH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คู่รัก/แฟน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6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สี่เหลี่ยมผืนผ้า 63"/>
          <p:cNvSpPr/>
          <p:nvPr/>
        </p:nvSpPr>
        <p:spPr>
          <a:xfrm>
            <a:off x="7410985" y="4573367"/>
            <a:ext cx="14542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 defTabSz="800100">
              <a:spcAft>
                <a:spcPct val="35000"/>
              </a:spcAft>
              <a:buClr>
                <a:srgbClr val="E40059"/>
              </a:buClr>
              <a:buSzPct val="120000"/>
            </a:pPr>
            <a:r>
              <a:rPr lang="th-TH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เพื่อน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10.6%</a:t>
            </a:r>
            <a:endParaRPr lang="th-TH" sz="16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สี่เหลี่ยมผืนผ้า 63"/>
          <p:cNvSpPr/>
          <p:nvPr/>
        </p:nvSpPr>
        <p:spPr>
          <a:xfrm>
            <a:off x="5397280" y="3543147"/>
            <a:ext cx="15424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 defTabSz="800100">
              <a:spcAft>
                <a:spcPct val="35000"/>
              </a:spcAft>
              <a:buClr>
                <a:srgbClr val="E40059"/>
              </a:buClr>
              <a:buSzPct val="120000"/>
            </a:pPr>
            <a:r>
              <a:rPr lang="th-TH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ตนเอง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36.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6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477000"/>
            <a:ext cx="381000" cy="365125"/>
          </a:xfrm>
        </p:spPr>
        <p:txBody>
          <a:bodyPr/>
          <a:lstStyle/>
          <a:p>
            <a:pPr>
              <a:defRPr/>
            </a:pPr>
            <a:r>
              <a:rPr lang="th-TH" dirty="0" smtClean="0"/>
              <a:t>7</a:t>
            </a:r>
            <a:endParaRPr lang="en-US" dirty="0" smtClean="0"/>
          </a:p>
        </p:txBody>
      </p:sp>
      <p:sp>
        <p:nvSpPr>
          <p:cNvPr id="51" name="Freeform 50"/>
          <p:cNvSpPr/>
          <p:nvPr/>
        </p:nvSpPr>
        <p:spPr>
          <a:xfrm flipH="1">
            <a:off x="400776" y="5492660"/>
            <a:ext cx="2266224" cy="331815"/>
          </a:xfrm>
          <a:custGeom>
            <a:avLst/>
            <a:gdLst>
              <a:gd name="connsiteX0" fmla="*/ 3526383 w 3526383"/>
              <a:gd name="connsiteY0" fmla="*/ 0 h 400053"/>
              <a:gd name="connsiteX1" fmla="*/ 0 w 3526383"/>
              <a:gd name="connsiteY1" fmla="*/ 0 h 400053"/>
              <a:gd name="connsiteX2" fmla="*/ 229493 w 3526383"/>
              <a:gd name="connsiteY2" fmla="*/ 400053 h 400053"/>
              <a:gd name="connsiteX3" fmla="*/ 3526383 w 3526383"/>
              <a:gd name="connsiteY3" fmla="*/ 400053 h 400053"/>
              <a:gd name="connsiteX4" fmla="*/ 3526383 w 3526383"/>
              <a:gd name="connsiteY4" fmla="*/ 0 h 400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6383" h="400053">
                <a:moveTo>
                  <a:pt x="3526383" y="0"/>
                </a:moveTo>
                <a:lnTo>
                  <a:pt x="0" y="0"/>
                </a:lnTo>
                <a:lnTo>
                  <a:pt x="229493" y="400053"/>
                </a:lnTo>
                <a:lnTo>
                  <a:pt x="3526383" y="400053"/>
                </a:lnTo>
                <a:lnTo>
                  <a:pt x="3526383" y="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3000">
                <a:schemeClr val="accent1">
                  <a:lumMod val="45000"/>
                  <a:lumOff val="55000"/>
                </a:schemeClr>
              </a:gs>
            </a:gsLst>
            <a:path path="circle">
              <a:fillToRect l="100000" t="10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6"/>
          <p:cNvSpPr txBox="1"/>
          <p:nvPr/>
        </p:nvSpPr>
        <p:spPr>
          <a:xfrm>
            <a:off x="402607" y="5474711"/>
            <a:ext cx="1361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h-TH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ร้านค้า </a:t>
            </a:r>
            <a:r>
              <a:rPr lang="en-US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</a:t>
            </a:r>
            <a:endParaRPr lang="th-TH" sz="1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สี่เหลี่ยมผืนผ้า 133"/>
          <p:cNvSpPr/>
          <p:nvPr/>
        </p:nvSpPr>
        <p:spPr>
          <a:xfrm>
            <a:off x="1801913" y="5511998"/>
            <a:ext cx="7569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en-US" sz="1600" b="1" dirty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16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600" b="1" dirty="0">
              <a:ln>
                <a:solidFill>
                  <a:schemeClr val="bg1"/>
                </a:solidFill>
              </a:ln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00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Rectangle 103">
            <a:extLst>
              <a:ext uri="{FF2B5EF4-FFF2-40B4-BE49-F238E27FC236}">
                <a16:creationId xmlns="" xmlns:a16="http://schemas.microsoft.com/office/drawing/2014/main" id="{826D34C8-012C-41AC-865C-B45DEA20CC7E}"/>
              </a:ext>
            </a:extLst>
          </p:cNvPr>
          <p:cNvSpPr/>
          <p:nvPr/>
        </p:nvSpPr>
        <p:spPr>
          <a:xfrm>
            <a:off x="4260402" y="4178893"/>
            <a:ext cx="2052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7"/>
          <p:cNvSpPr txBox="1">
            <a:spLocks/>
          </p:cNvSpPr>
          <p:nvPr/>
        </p:nvSpPr>
        <p:spPr bwMode="auto">
          <a:xfrm>
            <a:off x="17104" y="184381"/>
            <a:ext cx="719525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ahoma" pitchFamily="34" charset="0"/>
                <a:cs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ahoma" pitchFamily="34" charset="0"/>
                <a:cs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ahoma" pitchFamily="34" charset="0"/>
                <a:cs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ahoma" pitchFamily="34" charset="0"/>
                <a:cs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ahoma" pitchFamily="34" charset="0"/>
                <a:cs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ahoma" pitchFamily="34" charset="0"/>
                <a:cs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ahoma" pitchFamily="34" charset="0"/>
                <a:cs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th-TH" sz="2400" dirty="0" smtClean="0"/>
              <a:t>เป้าหมายที่จะทำในปี 2562</a:t>
            </a:r>
          </a:p>
        </p:txBody>
      </p:sp>
      <p:sp>
        <p:nvSpPr>
          <p:cNvPr id="5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477000"/>
            <a:ext cx="381000" cy="365125"/>
          </a:xfrm>
        </p:spPr>
        <p:txBody>
          <a:bodyPr/>
          <a:lstStyle/>
          <a:p>
            <a:pPr>
              <a:defRPr/>
            </a:pPr>
            <a:r>
              <a:rPr lang="th-TH" dirty="0" smtClean="0"/>
              <a:t>8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45679" y="1146893"/>
            <a:ext cx="9050696" cy="424732"/>
          </a:xfrm>
          <a:prstGeom prst="rect">
            <a:avLst/>
          </a:prstGeom>
          <a:solidFill>
            <a:srgbClr val="F2F2F2"/>
          </a:solidFill>
        </p:spPr>
        <p:txBody>
          <a:bodyPr wrap="square">
            <a:spAutoFit/>
          </a:bodyPr>
          <a:lstStyle/>
          <a:p>
            <a:pPr marL="285750" lvl="0" indent="-285750" algn="thaiDist" defTabSz="800100">
              <a:lnSpc>
                <a:spcPct val="120000"/>
              </a:lnSpc>
              <a:spcAft>
                <a:spcPts val="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Ø"/>
            </a:pPr>
            <a:r>
              <a:rPr lang="th-TH" b="1" spc="-3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เป้าหมาย 3 อันดับแรก คือ 1) ออมเงิน 2) ลดรายจ่าย 3) ดูแลสุขภาพ</a:t>
            </a:r>
            <a:endParaRPr lang="th-TH" b="1" spc="-30" dirty="0">
              <a:solidFill>
                <a:schemeClr val="accent6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1" name="Rounded Rectangle 160"/>
          <p:cNvSpPr/>
          <p:nvPr/>
        </p:nvSpPr>
        <p:spPr>
          <a:xfrm>
            <a:off x="262082" y="2089667"/>
            <a:ext cx="3751267" cy="1691444"/>
          </a:xfrm>
          <a:prstGeom prst="roundRect">
            <a:avLst>
              <a:gd name="adj" fmla="val 4478"/>
            </a:avLst>
          </a:prstGeom>
          <a:noFill/>
          <a:ln w="2222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3" name="TextBox 89">
            <a:extLst>
              <a:ext uri="{FF2B5EF4-FFF2-40B4-BE49-F238E27FC236}">
                <a16:creationId xmlns="" xmlns:a16="http://schemas.microsoft.com/office/drawing/2014/main" id="{84FFC271-523B-4E5B-9D2D-A2D42FE4A399}"/>
              </a:ext>
            </a:extLst>
          </p:cNvPr>
          <p:cNvSpPr txBox="1"/>
          <p:nvPr/>
        </p:nvSpPr>
        <p:spPr>
          <a:xfrm>
            <a:off x="2510176" y="2225514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ออมเงิน</a:t>
            </a:r>
          </a:p>
        </p:txBody>
      </p:sp>
      <p:sp>
        <p:nvSpPr>
          <p:cNvPr id="165" name="Rectangle 103">
            <a:extLst>
              <a:ext uri="{FF2B5EF4-FFF2-40B4-BE49-F238E27FC236}">
                <a16:creationId xmlns="" xmlns:a16="http://schemas.microsoft.com/office/drawing/2014/main" id="{826D34C8-012C-41AC-865C-B45DEA20CC7E}"/>
              </a:ext>
            </a:extLst>
          </p:cNvPr>
          <p:cNvSpPr/>
          <p:nvPr/>
        </p:nvSpPr>
        <p:spPr>
          <a:xfrm>
            <a:off x="4144656" y="6045094"/>
            <a:ext cx="792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89">
            <a:extLst>
              <a:ext uri="{FF2B5EF4-FFF2-40B4-BE49-F238E27FC236}">
                <a16:creationId xmlns="" xmlns:a16="http://schemas.microsoft.com/office/drawing/2014/main" id="{84FFC271-523B-4E5B-9D2D-A2D42FE4A399}"/>
              </a:ext>
            </a:extLst>
          </p:cNvPr>
          <p:cNvSpPr txBox="1"/>
          <p:nvPr/>
        </p:nvSpPr>
        <p:spPr>
          <a:xfrm>
            <a:off x="2689713" y="5863279"/>
            <a:ext cx="6671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ใช้หนี้</a:t>
            </a:r>
          </a:p>
        </p:txBody>
      </p:sp>
      <p:sp>
        <p:nvSpPr>
          <p:cNvPr id="167" name="Rectangle 103">
            <a:extLst>
              <a:ext uri="{FF2B5EF4-FFF2-40B4-BE49-F238E27FC236}">
                <a16:creationId xmlns="" xmlns:a16="http://schemas.microsoft.com/office/drawing/2014/main" id="{826D34C8-012C-41AC-865C-B45DEA20CC7E}"/>
              </a:ext>
            </a:extLst>
          </p:cNvPr>
          <p:cNvSpPr/>
          <p:nvPr/>
        </p:nvSpPr>
        <p:spPr>
          <a:xfrm rot="16200000">
            <a:off x="2374246" y="4064900"/>
            <a:ext cx="3872459" cy="4014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03">
            <a:extLst>
              <a:ext uri="{FF2B5EF4-FFF2-40B4-BE49-F238E27FC236}">
                <a16:creationId xmlns="" xmlns:a16="http://schemas.microsoft.com/office/drawing/2014/main" id="{826D34C8-012C-41AC-865C-B45DEA20CC7E}"/>
              </a:ext>
            </a:extLst>
          </p:cNvPr>
          <p:cNvSpPr/>
          <p:nvPr/>
        </p:nvSpPr>
        <p:spPr>
          <a:xfrm>
            <a:off x="4130359" y="2933700"/>
            <a:ext cx="3348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03">
            <a:extLst>
              <a:ext uri="{FF2B5EF4-FFF2-40B4-BE49-F238E27FC236}">
                <a16:creationId xmlns="" xmlns:a16="http://schemas.microsoft.com/office/drawing/2014/main" id="{826D34C8-012C-41AC-865C-B45DEA20CC7E}"/>
              </a:ext>
            </a:extLst>
          </p:cNvPr>
          <p:cNvSpPr/>
          <p:nvPr/>
        </p:nvSpPr>
        <p:spPr>
          <a:xfrm>
            <a:off x="4108002" y="4781351"/>
            <a:ext cx="1620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03">
            <a:extLst>
              <a:ext uri="{FF2B5EF4-FFF2-40B4-BE49-F238E27FC236}">
                <a16:creationId xmlns="" xmlns:a16="http://schemas.microsoft.com/office/drawing/2014/main" id="{826D34C8-012C-41AC-865C-B45DEA20CC7E}"/>
              </a:ext>
            </a:extLst>
          </p:cNvPr>
          <p:cNvSpPr/>
          <p:nvPr/>
        </p:nvSpPr>
        <p:spPr>
          <a:xfrm>
            <a:off x="4117379" y="5437370"/>
            <a:ext cx="1296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03">
            <a:extLst>
              <a:ext uri="{FF2B5EF4-FFF2-40B4-BE49-F238E27FC236}">
                <a16:creationId xmlns="" xmlns:a16="http://schemas.microsoft.com/office/drawing/2014/main" id="{826D34C8-012C-41AC-865C-B45DEA20CC7E}"/>
              </a:ext>
            </a:extLst>
          </p:cNvPr>
          <p:cNvSpPr/>
          <p:nvPr/>
        </p:nvSpPr>
        <p:spPr>
          <a:xfrm>
            <a:off x="4122532" y="3489586"/>
            <a:ext cx="2952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03">
            <a:extLst>
              <a:ext uri="{FF2B5EF4-FFF2-40B4-BE49-F238E27FC236}">
                <a16:creationId xmlns="" xmlns:a16="http://schemas.microsoft.com/office/drawing/2014/main" id="{826D34C8-012C-41AC-865C-B45DEA20CC7E}"/>
              </a:ext>
            </a:extLst>
          </p:cNvPr>
          <p:cNvSpPr/>
          <p:nvPr/>
        </p:nvSpPr>
        <p:spPr>
          <a:xfrm>
            <a:off x="4114602" y="2340934"/>
            <a:ext cx="4032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03">
            <a:extLst>
              <a:ext uri="{FF2B5EF4-FFF2-40B4-BE49-F238E27FC236}">
                <a16:creationId xmlns="" xmlns:a16="http://schemas.microsoft.com/office/drawing/2014/main" id="{826D34C8-012C-41AC-865C-B45DEA20CC7E}"/>
              </a:ext>
            </a:extLst>
          </p:cNvPr>
          <p:cNvSpPr/>
          <p:nvPr/>
        </p:nvSpPr>
        <p:spPr>
          <a:xfrm rot="16200000">
            <a:off x="2296005" y="4108150"/>
            <a:ext cx="3886630" cy="300736"/>
          </a:xfrm>
          <a:prstGeom prst="rect">
            <a:avLst/>
          </a:prstGeom>
          <a:solidFill>
            <a:srgbClr val="FF8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03">
            <a:extLst>
              <a:ext uri="{FF2B5EF4-FFF2-40B4-BE49-F238E27FC236}">
                <a16:creationId xmlns="" xmlns:a16="http://schemas.microsoft.com/office/drawing/2014/main" id="{826D34C8-012C-41AC-865C-B45DEA20CC7E}"/>
              </a:ext>
            </a:extLst>
          </p:cNvPr>
          <p:cNvSpPr/>
          <p:nvPr/>
        </p:nvSpPr>
        <p:spPr>
          <a:xfrm>
            <a:off x="4088952" y="2296728"/>
            <a:ext cx="4043929" cy="86171"/>
          </a:xfrm>
          <a:prstGeom prst="rect">
            <a:avLst/>
          </a:prstGeom>
          <a:solidFill>
            <a:srgbClr val="FF8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TextBox 177">
            <a:extLst>
              <a:ext uri="{FF2B5EF4-FFF2-40B4-BE49-F238E27FC236}">
                <a16:creationId xmlns="" xmlns:a16="http://schemas.microsoft.com/office/drawing/2014/main" id="{84FFC271-523B-4E5B-9D2D-A2D42FE4A399}"/>
              </a:ext>
            </a:extLst>
          </p:cNvPr>
          <p:cNvSpPr txBox="1"/>
          <p:nvPr/>
        </p:nvSpPr>
        <p:spPr>
          <a:xfrm>
            <a:off x="826104" y="4585240"/>
            <a:ext cx="2569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พัฒนาตนเอง/งาน/การศึกษา</a:t>
            </a:r>
          </a:p>
        </p:txBody>
      </p:sp>
      <p:sp>
        <p:nvSpPr>
          <p:cNvPr id="179" name="TextBox 89">
            <a:extLst>
              <a:ext uri="{FF2B5EF4-FFF2-40B4-BE49-F238E27FC236}">
                <a16:creationId xmlns="" xmlns:a16="http://schemas.microsoft.com/office/drawing/2014/main" id="{84FFC271-523B-4E5B-9D2D-A2D42FE4A399}"/>
              </a:ext>
            </a:extLst>
          </p:cNvPr>
          <p:cNvSpPr txBox="1"/>
          <p:nvPr/>
        </p:nvSpPr>
        <p:spPr>
          <a:xfrm>
            <a:off x="2173546" y="3307989"/>
            <a:ext cx="1183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ดูแลสุขภาพ</a:t>
            </a:r>
          </a:p>
        </p:txBody>
      </p:sp>
      <p:sp>
        <p:nvSpPr>
          <p:cNvPr id="180" name="TextBox 89">
            <a:extLst>
              <a:ext uri="{FF2B5EF4-FFF2-40B4-BE49-F238E27FC236}">
                <a16:creationId xmlns="" xmlns:a16="http://schemas.microsoft.com/office/drawing/2014/main" id="{84FFC271-523B-4E5B-9D2D-A2D42FE4A399}"/>
              </a:ext>
            </a:extLst>
          </p:cNvPr>
          <p:cNvSpPr txBox="1"/>
          <p:nvPr/>
        </p:nvSpPr>
        <p:spPr>
          <a:xfrm>
            <a:off x="2159119" y="3984710"/>
            <a:ext cx="1197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ซื้อทรัพย์สิน</a:t>
            </a:r>
          </a:p>
        </p:txBody>
      </p:sp>
      <p:sp>
        <p:nvSpPr>
          <p:cNvPr id="182" name="TextBox 89">
            <a:extLst>
              <a:ext uri="{FF2B5EF4-FFF2-40B4-BE49-F238E27FC236}">
                <a16:creationId xmlns="" xmlns:a16="http://schemas.microsoft.com/office/drawing/2014/main" id="{84FFC271-523B-4E5B-9D2D-A2D42FE4A399}"/>
              </a:ext>
            </a:extLst>
          </p:cNvPr>
          <p:cNvSpPr txBox="1"/>
          <p:nvPr/>
        </p:nvSpPr>
        <p:spPr>
          <a:xfrm>
            <a:off x="2314952" y="2746717"/>
            <a:ext cx="1075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ลดรายจ่าย</a:t>
            </a:r>
          </a:p>
        </p:txBody>
      </p:sp>
      <p:sp>
        <p:nvSpPr>
          <p:cNvPr id="184" name="TextBox 89">
            <a:extLst>
              <a:ext uri="{FF2B5EF4-FFF2-40B4-BE49-F238E27FC236}">
                <a16:creationId xmlns="" xmlns:a16="http://schemas.microsoft.com/office/drawing/2014/main" id="{84FFC271-523B-4E5B-9D2D-A2D42FE4A399}"/>
              </a:ext>
            </a:extLst>
          </p:cNvPr>
          <p:cNvSpPr txBox="1"/>
          <p:nvPr/>
        </p:nvSpPr>
        <p:spPr>
          <a:xfrm>
            <a:off x="2059405" y="5211507"/>
            <a:ext cx="1297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หารายได้เพิ่ม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6" name="Rectangle 103">
            <a:extLst>
              <a:ext uri="{FF2B5EF4-FFF2-40B4-BE49-F238E27FC236}">
                <a16:creationId xmlns="" xmlns:a16="http://schemas.microsoft.com/office/drawing/2014/main" id="{826D34C8-012C-41AC-865C-B45DEA20CC7E}"/>
              </a:ext>
            </a:extLst>
          </p:cNvPr>
          <p:cNvSpPr/>
          <p:nvPr/>
        </p:nvSpPr>
        <p:spPr>
          <a:xfrm>
            <a:off x="4132780" y="2906866"/>
            <a:ext cx="3492000" cy="72000"/>
          </a:xfrm>
          <a:prstGeom prst="rect">
            <a:avLst/>
          </a:prstGeom>
          <a:solidFill>
            <a:srgbClr val="FF8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6" name="กลุ่ม 27"/>
          <p:cNvGrpSpPr/>
          <p:nvPr/>
        </p:nvGrpSpPr>
        <p:grpSpPr>
          <a:xfrm>
            <a:off x="8068561" y="2057400"/>
            <a:ext cx="696024" cy="612000"/>
            <a:chOff x="8147859" y="1679325"/>
            <a:chExt cx="696024" cy="612000"/>
          </a:xfrm>
        </p:grpSpPr>
        <p:sp>
          <p:nvSpPr>
            <p:cNvPr id="227" name="Oval 19">
              <a:extLst>
                <a:ext uri="{FF2B5EF4-FFF2-40B4-BE49-F238E27FC236}">
                  <a16:creationId xmlns="" xmlns:a16="http://schemas.microsoft.com/office/drawing/2014/main" id="{1D609CD0-1EC7-40C9-AA45-B86EAE0E46FF}"/>
                </a:ext>
              </a:extLst>
            </p:cNvPr>
            <p:cNvSpPr/>
            <p:nvPr/>
          </p:nvSpPr>
          <p:spPr>
            <a:xfrm>
              <a:off x="8156280" y="1679325"/>
              <a:ext cx="612000" cy="612000"/>
            </a:xfrm>
            <a:prstGeom prst="ellipse">
              <a:avLst/>
            </a:prstGeom>
            <a:solidFill>
              <a:srgbClr val="FF8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TextBox 89">
              <a:extLst>
                <a:ext uri="{FF2B5EF4-FFF2-40B4-BE49-F238E27FC236}">
                  <a16:creationId xmlns="" xmlns:a16="http://schemas.microsoft.com/office/drawing/2014/main" id="{84FFC271-523B-4E5B-9D2D-A2D42FE4A399}"/>
                </a:ext>
              </a:extLst>
            </p:cNvPr>
            <p:cNvSpPr txBox="1"/>
            <p:nvPr/>
          </p:nvSpPr>
          <p:spPr>
            <a:xfrm>
              <a:off x="8147859" y="1778865"/>
              <a:ext cx="6960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66</a:t>
              </a:r>
              <a:r>
                <a:rPr lang="th-TH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r>
                <a:rPr lang="en-US" sz="9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</a:t>
              </a:r>
              <a:endPara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97" name="กลุ่ม 26"/>
          <p:cNvGrpSpPr/>
          <p:nvPr/>
        </p:nvGrpSpPr>
        <p:grpSpPr>
          <a:xfrm>
            <a:off x="7381176" y="2636866"/>
            <a:ext cx="696024" cy="612000"/>
            <a:chOff x="7489935" y="1086299"/>
            <a:chExt cx="696024" cy="612000"/>
          </a:xfrm>
        </p:grpSpPr>
        <p:sp>
          <p:nvSpPr>
            <p:cNvPr id="225" name="Oval 19">
              <a:extLst>
                <a:ext uri="{FF2B5EF4-FFF2-40B4-BE49-F238E27FC236}">
                  <a16:creationId xmlns="" xmlns:a16="http://schemas.microsoft.com/office/drawing/2014/main" id="{1D609CD0-1EC7-40C9-AA45-B86EAE0E46FF}"/>
                </a:ext>
              </a:extLst>
            </p:cNvPr>
            <p:cNvSpPr/>
            <p:nvPr/>
          </p:nvSpPr>
          <p:spPr>
            <a:xfrm>
              <a:off x="7504572" y="1086299"/>
              <a:ext cx="612000" cy="612000"/>
            </a:xfrm>
            <a:prstGeom prst="ellipse">
              <a:avLst/>
            </a:prstGeom>
            <a:solidFill>
              <a:srgbClr val="FF8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TextBox 89">
              <a:extLst>
                <a:ext uri="{FF2B5EF4-FFF2-40B4-BE49-F238E27FC236}">
                  <a16:creationId xmlns="" xmlns:a16="http://schemas.microsoft.com/office/drawing/2014/main" id="{84FFC271-523B-4E5B-9D2D-A2D42FE4A399}"/>
                </a:ext>
              </a:extLst>
            </p:cNvPr>
            <p:cNvSpPr txBox="1"/>
            <p:nvPr/>
          </p:nvSpPr>
          <p:spPr>
            <a:xfrm>
              <a:off x="7489935" y="1176331"/>
              <a:ext cx="6960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47</a:t>
              </a:r>
              <a:r>
                <a:rPr lang="th-TH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r>
                <a:rPr lang="en-US" sz="9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</a:t>
              </a:r>
              <a:endPara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98" name="Rectangle 103">
            <a:extLst>
              <a:ext uri="{FF2B5EF4-FFF2-40B4-BE49-F238E27FC236}">
                <a16:creationId xmlns="" xmlns:a16="http://schemas.microsoft.com/office/drawing/2014/main" id="{826D34C8-012C-41AC-865C-B45DEA20CC7E}"/>
              </a:ext>
            </a:extLst>
          </p:cNvPr>
          <p:cNvSpPr/>
          <p:nvPr/>
        </p:nvSpPr>
        <p:spPr>
          <a:xfrm>
            <a:off x="4110423" y="4754517"/>
            <a:ext cx="1620000" cy="72000"/>
          </a:xfrm>
          <a:prstGeom prst="rect">
            <a:avLst/>
          </a:prstGeom>
          <a:solidFill>
            <a:srgbClr val="FF8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03">
            <a:extLst>
              <a:ext uri="{FF2B5EF4-FFF2-40B4-BE49-F238E27FC236}">
                <a16:creationId xmlns="" xmlns:a16="http://schemas.microsoft.com/office/drawing/2014/main" id="{826D34C8-012C-41AC-865C-B45DEA20CC7E}"/>
              </a:ext>
            </a:extLst>
          </p:cNvPr>
          <p:cNvSpPr/>
          <p:nvPr/>
        </p:nvSpPr>
        <p:spPr>
          <a:xfrm>
            <a:off x="4119800" y="5388236"/>
            <a:ext cx="1296000" cy="72000"/>
          </a:xfrm>
          <a:prstGeom prst="rect">
            <a:avLst/>
          </a:prstGeom>
          <a:solidFill>
            <a:srgbClr val="FF8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1" name="กลุ่ม 35"/>
          <p:cNvGrpSpPr/>
          <p:nvPr/>
        </p:nvGrpSpPr>
        <p:grpSpPr>
          <a:xfrm>
            <a:off x="5562600" y="4502165"/>
            <a:ext cx="621651" cy="612000"/>
            <a:chOff x="6616109" y="4693425"/>
            <a:chExt cx="621651" cy="612000"/>
          </a:xfrm>
        </p:grpSpPr>
        <p:sp>
          <p:nvSpPr>
            <p:cNvPr id="221" name="Oval 19">
              <a:extLst>
                <a:ext uri="{FF2B5EF4-FFF2-40B4-BE49-F238E27FC236}">
                  <a16:creationId xmlns="" xmlns:a16="http://schemas.microsoft.com/office/drawing/2014/main" id="{1D609CD0-1EC7-40C9-AA45-B86EAE0E46FF}"/>
                </a:ext>
              </a:extLst>
            </p:cNvPr>
            <p:cNvSpPr/>
            <p:nvPr/>
          </p:nvSpPr>
          <p:spPr>
            <a:xfrm>
              <a:off x="6616109" y="4693425"/>
              <a:ext cx="612000" cy="612000"/>
            </a:xfrm>
            <a:prstGeom prst="ellipse">
              <a:avLst/>
            </a:prstGeom>
            <a:solidFill>
              <a:srgbClr val="FF8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TextBox 89">
              <a:extLst>
                <a:ext uri="{FF2B5EF4-FFF2-40B4-BE49-F238E27FC236}">
                  <a16:creationId xmlns="" xmlns:a16="http://schemas.microsoft.com/office/drawing/2014/main" id="{84FFC271-523B-4E5B-9D2D-A2D42FE4A399}"/>
                </a:ext>
              </a:extLst>
            </p:cNvPr>
            <p:cNvSpPr txBox="1"/>
            <p:nvPr/>
          </p:nvSpPr>
          <p:spPr>
            <a:xfrm>
              <a:off x="6653946" y="4813375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r>
                <a:rPr lang="th-TH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r>
                <a:rPr lang="en-US" sz="9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</a:t>
              </a:r>
              <a:endPara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04" name="Rectangle 103">
            <a:extLst>
              <a:ext uri="{FF2B5EF4-FFF2-40B4-BE49-F238E27FC236}">
                <a16:creationId xmlns="" xmlns:a16="http://schemas.microsoft.com/office/drawing/2014/main" id="{826D34C8-012C-41AC-865C-B45DEA20CC7E}"/>
              </a:ext>
            </a:extLst>
          </p:cNvPr>
          <p:cNvSpPr/>
          <p:nvPr/>
        </p:nvSpPr>
        <p:spPr>
          <a:xfrm>
            <a:off x="4124953" y="3462752"/>
            <a:ext cx="2952000" cy="72000"/>
          </a:xfrm>
          <a:prstGeom prst="rect">
            <a:avLst/>
          </a:prstGeom>
          <a:solidFill>
            <a:srgbClr val="FF8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" name="กลุ่ม 28"/>
          <p:cNvGrpSpPr/>
          <p:nvPr/>
        </p:nvGrpSpPr>
        <p:grpSpPr>
          <a:xfrm>
            <a:off x="4974423" y="5119405"/>
            <a:ext cx="612000" cy="612000"/>
            <a:chOff x="5712600" y="2188350"/>
            <a:chExt cx="612000" cy="612000"/>
          </a:xfrm>
        </p:grpSpPr>
        <p:sp>
          <p:nvSpPr>
            <p:cNvPr id="217" name="Oval 19">
              <a:extLst>
                <a:ext uri="{FF2B5EF4-FFF2-40B4-BE49-F238E27FC236}">
                  <a16:creationId xmlns="" xmlns:a16="http://schemas.microsoft.com/office/drawing/2014/main" id="{1D609CD0-1EC7-40C9-AA45-B86EAE0E46FF}"/>
                </a:ext>
              </a:extLst>
            </p:cNvPr>
            <p:cNvSpPr/>
            <p:nvPr/>
          </p:nvSpPr>
          <p:spPr>
            <a:xfrm>
              <a:off x="5712600" y="2188350"/>
              <a:ext cx="612000" cy="612000"/>
            </a:xfrm>
            <a:prstGeom prst="ellipse">
              <a:avLst/>
            </a:prstGeom>
            <a:solidFill>
              <a:srgbClr val="FF8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TextBox 89">
              <a:extLst>
                <a:ext uri="{FF2B5EF4-FFF2-40B4-BE49-F238E27FC236}">
                  <a16:creationId xmlns="" xmlns:a16="http://schemas.microsoft.com/office/drawing/2014/main" id="{84FFC271-523B-4E5B-9D2D-A2D42FE4A399}"/>
                </a:ext>
              </a:extLst>
            </p:cNvPr>
            <p:cNvSpPr txBox="1"/>
            <p:nvPr/>
          </p:nvSpPr>
          <p:spPr>
            <a:xfrm>
              <a:off x="5737619" y="2308300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r>
                <a:rPr lang="th-TH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r>
                <a:rPr lang="en-US" sz="9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</a:t>
              </a:r>
              <a:endPara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07" name="กลุ่ม 166"/>
          <p:cNvGrpSpPr/>
          <p:nvPr/>
        </p:nvGrpSpPr>
        <p:grpSpPr>
          <a:xfrm>
            <a:off x="4645800" y="5778117"/>
            <a:ext cx="612000" cy="612000"/>
            <a:chOff x="5540738" y="5949578"/>
            <a:chExt cx="612000" cy="612000"/>
          </a:xfrm>
        </p:grpSpPr>
        <p:sp>
          <p:nvSpPr>
            <p:cNvPr id="215" name="Oval 19">
              <a:extLst>
                <a:ext uri="{FF2B5EF4-FFF2-40B4-BE49-F238E27FC236}">
                  <a16:creationId xmlns="" xmlns:a16="http://schemas.microsoft.com/office/drawing/2014/main" id="{1D609CD0-1EC7-40C9-AA45-B86EAE0E46FF}"/>
                </a:ext>
              </a:extLst>
            </p:cNvPr>
            <p:cNvSpPr/>
            <p:nvPr/>
          </p:nvSpPr>
          <p:spPr>
            <a:xfrm>
              <a:off x="5540738" y="5949578"/>
              <a:ext cx="612000" cy="612000"/>
            </a:xfrm>
            <a:prstGeom prst="ellipse">
              <a:avLst/>
            </a:prstGeom>
            <a:solidFill>
              <a:srgbClr val="FF8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TextBox 89">
              <a:extLst>
                <a:ext uri="{FF2B5EF4-FFF2-40B4-BE49-F238E27FC236}">
                  <a16:creationId xmlns="" xmlns:a16="http://schemas.microsoft.com/office/drawing/2014/main" id="{84FFC271-523B-4E5B-9D2D-A2D42FE4A399}"/>
                </a:ext>
              </a:extLst>
            </p:cNvPr>
            <p:cNvSpPr txBox="1"/>
            <p:nvPr/>
          </p:nvSpPr>
          <p:spPr>
            <a:xfrm>
              <a:off x="5568306" y="6071339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  <a:r>
                <a:rPr lang="th-TH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r>
                <a:rPr lang="en-US" sz="9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</a:t>
              </a:r>
              <a:endPara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09" name="กลุ่ม 29"/>
          <p:cNvGrpSpPr/>
          <p:nvPr/>
        </p:nvGrpSpPr>
        <p:grpSpPr>
          <a:xfrm>
            <a:off x="6853827" y="3206275"/>
            <a:ext cx="696024" cy="612000"/>
            <a:chOff x="7293795" y="2902979"/>
            <a:chExt cx="696024" cy="612000"/>
          </a:xfrm>
        </p:grpSpPr>
        <p:sp>
          <p:nvSpPr>
            <p:cNvPr id="211" name="Oval 19">
              <a:extLst>
                <a:ext uri="{FF2B5EF4-FFF2-40B4-BE49-F238E27FC236}">
                  <a16:creationId xmlns="" xmlns:a16="http://schemas.microsoft.com/office/drawing/2014/main" id="{1D609CD0-1EC7-40C9-AA45-B86EAE0E46FF}"/>
                </a:ext>
              </a:extLst>
            </p:cNvPr>
            <p:cNvSpPr/>
            <p:nvPr/>
          </p:nvSpPr>
          <p:spPr>
            <a:xfrm>
              <a:off x="7308679" y="2902979"/>
              <a:ext cx="612000" cy="612000"/>
            </a:xfrm>
            <a:prstGeom prst="ellipse">
              <a:avLst/>
            </a:prstGeom>
            <a:solidFill>
              <a:srgbClr val="FF8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TextBox 89">
              <a:extLst>
                <a:ext uri="{FF2B5EF4-FFF2-40B4-BE49-F238E27FC236}">
                  <a16:creationId xmlns="" xmlns:a16="http://schemas.microsoft.com/office/drawing/2014/main" id="{84FFC271-523B-4E5B-9D2D-A2D42FE4A399}"/>
                </a:ext>
              </a:extLst>
            </p:cNvPr>
            <p:cNvSpPr txBox="1"/>
            <p:nvPr/>
          </p:nvSpPr>
          <p:spPr>
            <a:xfrm>
              <a:off x="7293795" y="3015596"/>
              <a:ext cx="6960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42</a:t>
              </a:r>
              <a:r>
                <a:rPr lang="th-TH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r>
                <a:rPr lang="en-US" sz="9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</a:t>
              </a:r>
              <a:endPara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10" name="Rectangle 103">
            <a:extLst>
              <a:ext uri="{FF2B5EF4-FFF2-40B4-BE49-F238E27FC236}">
                <a16:creationId xmlns="" xmlns:a16="http://schemas.microsoft.com/office/drawing/2014/main" id="{826D34C8-012C-41AC-865C-B45DEA20CC7E}"/>
              </a:ext>
            </a:extLst>
          </p:cNvPr>
          <p:cNvSpPr/>
          <p:nvPr/>
        </p:nvSpPr>
        <p:spPr>
          <a:xfrm>
            <a:off x="4094496" y="6030574"/>
            <a:ext cx="648000" cy="72000"/>
          </a:xfrm>
          <a:prstGeom prst="rect">
            <a:avLst/>
          </a:prstGeom>
          <a:solidFill>
            <a:srgbClr val="FF8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1" name="Group 230"/>
          <p:cNvGrpSpPr/>
          <p:nvPr/>
        </p:nvGrpSpPr>
        <p:grpSpPr>
          <a:xfrm>
            <a:off x="352425" y="2169640"/>
            <a:ext cx="368421" cy="360000"/>
            <a:chOff x="1676400" y="2523932"/>
            <a:chExt cx="368421" cy="360000"/>
          </a:xfrm>
        </p:grpSpPr>
        <p:grpSp>
          <p:nvGrpSpPr>
            <p:cNvPr id="232" name="Group 231"/>
            <p:cNvGrpSpPr/>
            <p:nvPr/>
          </p:nvGrpSpPr>
          <p:grpSpPr>
            <a:xfrm>
              <a:off x="1676400" y="2523932"/>
              <a:ext cx="360000" cy="360000"/>
              <a:chOff x="381000" y="2030185"/>
              <a:chExt cx="648000" cy="648000"/>
            </a:xfrm>
          </p:grpSpPr>
          <p:sp>
            <p:nvSpPr>
              <p:cNvPr id="234" name="Freeform 233"/>
              <p:cNvSpPr/>
              <p:nvPr/>
            </p:nvSpPr>
            <p:spPr>
              <a:xfrm>
                <a:off x="381000" y="2030185"/>
                <a:ext cx="648000" cy="648000"/>
              </a:xfrm>
              <a:custGeom>
                <a:avLst/>
                <a:gdLst>
                  <a:gd name="connsiteX0" fmla="*/ 324000 w 648000"/>
                  <a:gd name="connsiteY0" fmla="*/ 0 h 648000"/>
                  <a:gd name="connsiteX1" fmla="*/ 648000 w 648000"/>
                  <a:gd name="connsiteY1" fmla="*/ 324000 h 648000"/>
                  <a:gd name="connsiteX2" fmla="*/ 324000 w 648000"/>
                  <a:gd name="connsiteY2" fmla="*/ 648000 h 648000"/>
                  <a:gd name="connsiteX3" fmla="*/ 0 w 648000"/>
                  <a:gd name="connsiteY3" fmla="*/ 324000 h 648000"/>
                  <a:gd name="connsiteX4" fmla="*/ 324000 w 648000"/>
                  <a:gd name="connsiteY4" fmla="*/ 0 h 648000"/>
                  <a:gd name="connsiteX5" fmla="*/ 324000 w 648000"/>
                  <a:gd name="connsiteY5" fmla="*/ 54000 h 648000"/>
                  <a:gd name="connsiteX6" fmla="*/ 54000 w 648000"/>
                  <a:gd name="connsiteY6" fmla="*/ 324000 h 648000"/>
                  <a:gd name="connsiteX7" fmla="*/ 324000 w 648000"/>
                  <a:gd name="connsiteY7" fmla="*/ 594000 h 648000"/>
                  <a:gd name="connsiteX8" fmla="*/ 594000 w 648000"/>
                  <a:gd name="connsiteY8" fmla="*/ 324000 h 648000"/>
                  <a:gd name="connsiteX9" fmla="*/ 324000 w 648000"/>
                  <a:gd name="connsiteY9" fmla="*/ 54000 h 64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8000" h="648000">
                    <a:moveTo>
                      <a:pt x="324000" y="0"/>
                    </a:moveTo>
                    <a:cubicBezTo>
                      <a:pt x="502940" y="0"/>
                      <a:pt x="648000" y="145060"/>
                      <a:pt x="648000" y="324000"/>
                    </a:cubicBezTo>
                    <a:cubicBezTo>
                      <a:pt x="648000" y="502940"/>
                      <a:pt x="502940" y="648000"/>
                      <a:pt x="324000" y="648000"/>
                    </a:cubicBezTo>
                    <a:cubicBezTo>
                      <a:pt x="145060" y="648000"/>
                      <a:pt x="0" y="502940"/>
                      <a:pt x="0" y="324000"/>
                    </a:cubicBezTo>
                    <a:cubicBezTo>
                      <a:pt x="0" y="145060"/>
                      <a:pt x="145060" y="0"/>
                      <a:pt x="324000" y="0"/>
                    </a:cubicBezTo>
                    <a:close/>
                    <a:moveTo>
                      <a:pt x="324000" y="54000"/>
                    </a:moveTo>
                    <a:cubicBezTo>
                      <a:pt x="174883" y="54000"/>
                      <a:pt x="54000" y="174883"/>
                      <a:pt x="54000" y="324000"/>
                    </a:cubicBezTo>
                    <a:cubicBezTo>
                      <a:pt x="54000" y="473117"/>
                      <a:pt x="174883" y="594000"/>
                      <a:pt x="324000" y="594000"/>
                    </a:cubicBezTo>
                    <a:cubicBezTo>
                      <a:pt x="473117" y="594000"/>
                      <a:pt x="594000" y="473117"/>
                      <a:pt x="594000" y="324000"/>
                    </a:cubicBezTo>
                    <a:cubicBezTo>
                      <a:pt x="594000" y="174883"/>
                      <a:pt x="473117" y="54000"/>
                      <a:pt x="324000" y="54000"/>
                    </a:cubicBezTo>
                    <a:close/>
                  </a:path>
                </a:pathLst>
              </a:custGeom>
              <a:solidFill>
                <a:srgbClr val="FF8EBA"/>
              </a:solidFill>
              <a:ln>
                <a:solidFill>
                  <a:srgbClr val="FF8E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  <p:sp>
            <p:nvSpPr>
              <p:cNvPr id="235" name="Freeform 234"/>
              <p:cNvSpPr/>
              <p:nvPr/>
            </p:nvSpPr>
            <p:spPr>
              <a:xfrm>
                <a:off x="492640" y="2141825"/>
                <a:ext cx="424720" cy="424720"/>
              </a:xfrm>
              <a:custGeom>
                <a:avLst/>
                <a:gdLst>
                  <a:gd name="connsiteX0" fmla="*/ 212360 w 424720"/>
                  <a:gd name="connsiteY0" fmla="*/ 0 h 424720"/>
                  <a:gd name="connsiteX1" fmla="*/ 424720 w 424720"/>
                  <a:gd name="connsiteY1" fmla="*/ 212360 h 424720"/>
                  <a:gd name="connsiteX2" fmla="*/ 212360 w 424720"/>
                  <a:gd name="connsiteY2" fmla="*/ 424720 h 424720"/>
                  <a:gd name="connsiteX3" fmla="*/ 0 w 424720"/>
                  <a:gd name="connsiteY3" fmla="*/ 212360 h 424720"/>
                  <a:gd name="connsiteX4" fmla="*/ 212360 w 424720"/>
                  <a:gd name="connsiteY4" fmla="*/ 0 h 42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4720" h="424720">
                    <a:moveTo>
                      <a:pt x="212360" y="0"/>
                    </a:moveTo>
                    <a:cubicBezTo>
                      <a:pt x="329643" y="0"/>
                      <a:pt x="424720" y="95077"/>
                      <a:pt x="424720" y="212360"/>
                    </a:cubicBezTo>
                    <a:cubicBezTo>
                      <a:pt x="424720" y="329643"/>
                      <a:pt x="329643" y="424720"/>
                      <a:pt x="212360" y="424720"/>
                    </a:cubicBezTo>
                    <a:cubicBezTo>
                      <a:pt x="95077" y="424720"/>
                      <a:pt x="0" y="329643"/>
                      <a:pt x="0" y="212360"/>
                    </a:cubicBezTo>
                    <a:cubicBezTo>
                      <a:pt x="0" y="95077"/>
                      <a:pt x="95077" y="0"/>
                      <a:pt x="21236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3" name="TextBox 232"/>
            <p:cNvSpPr txBox="1"/>
            <p:nvPr/>
          </p:nvSpPr>
          <p:spPr>
            <a:xfrm>
              <a:off x="1714281" y="2562768"/>
              <a:ext cx="3305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2C71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r>
                <a:rPr lang="th-TH" sz="1200" b="1" dirty="0">
                  <a:solidFill>
                    <a:srgbClr val="2C71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352425" y="2730061"/>
            <a:ext cx="368421" cy="360000"/>
            <a:chOff x="1676400" y="2523932"/>
            <a:chExt cx="368421" cy="360000"/>
          </a:xfrm>
        </p:grpSpPr>
        <p:grpSp>
          <p:nvGrpSpPr>
            <p:cNvPr id="237" name="Group 236"/>
            <p:cNvGrpSpPr/>
            <p:nvPr/>
          </p:nvGrpSpPr>
          <p:grpSpPr>
            <a:xfrm>
              <a:off x="1676400" y="2523932"/>
              <a:ext cx="360000" cy="360000"/>
              <a:chOff x="381000" y="2030185"/>
              <a:chExt cx="648000" cy="648000"/>
            </a:xfrm>
          </p:grpSpPr>
          <p:sp>
            <p:nvSpPr>
              <p:cNvPr id="239" name="Freeform 238"/>
              <p:cNvSpPr/>
              <p:nvPr/>
            </p:nvSpPr>
            <p:spPr>
              <a:xfrm>
                <a:off x="381000" y="2030185"/>
                <a:ext cx="648000" cy="648000"/>
              </a:xfrm>
              <a:custGeom>
                <a:avLst/>
                <a:gdLst>
                  <a:gd name="connsiteX0" fmla="*/ 324000 w 648000"/>
                  <a:gd name="connsiteY0" fmla="*/ 0 h 648000"/>
                  <a:gd name="connsiteX1" fmla="*/ 648000 w 648000"/>
                  <a:gd name="connsiteY1" fmla="*/ 324000 h 648000"/>
                  <a:gd name="connsiteX2" fmla="*/ 324000 w 648000"/>
                  <a:gd name="connsiteY2" fmla="*/ 648000 h 648000"/>
                  <a:gd name="connsiteX3" fmla="*/ 0 w 648000"/>
                  <a:gd name="connsiteY3" fmla="*/ 324000 h 648000"/>
                  <a:gd name="connsiteX4" fmla="*/ 324000 w 648000"/>
                  <a:gd name="connsiteY4" fmla="*/ 0 h 648000"/>
                  <a:gd name="connsiteX5" fmla="*/ 324000 w 648000"/>
                  <a:gd name="connsiteY5" fmla="*/ 54000 h 648000"/>
                  <a:gd name="connsiteX6" fmla="*/ 54000 w 648000"/>
                  <a:gd name="connsiteY6" fmla="*/ 324000 h 648000"/>
                  <a:gd name="connsiteX7" fmla="*/ 324000 w 648000"/>
                  <a:gd name="connsiteY7" fmla="*/ 594000 h 648000"/>
                  <a:gd name="connsiteX8" fmla="*/ 594000 w 648000"/>
                  <a:gd name="connsiteY8" fmla="*/ 324000 h 648000"/>
                  <a:gd name="connsiteX9" fmla="*/ 324000 w 648000"/>
                  <a:gd name="connsiteY9" fmla="*/ 54000 h 64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8000" h="648000">
                    <a:moveTo>
                      <a:pt x="324000" y="0"/>
                    </a:moveTo>
                    <a:cubicBezTo>
                      <a:pt x="502940" y="0"/>
                      <a:pt x="648000" y="145060"/>
                      <a:pt x="648000" y="324000"/>
                    </a:cubicBezTo>
                    <a:cubicBezTo>
                      <a:pt x="648000" y="502940"/>
                      <a:pt x="502940" y="648000"/>
                      <a:pt x="324000" y="648000"/>
                    </a:cubicBezTo>
                    <a:cubicBezTo>
                      <a:pt x="145060" y="648000"/>
                      <a:pt x="0" y="502940"/>
                      <a:pt x="0" y="324000"/>
                    </a:cubicBezTo>
                    <a:cubicBezTo>
                      <a:pt x="0" y="145060"/>
                      <a:pt x="145060" y="0"/>
                      <a:pt x="324000" y="0"/>
                    </a:cubicBezTo>
                    <a:close/>
                    <a:moveTo>
                      <a:pt x="324000" y="54000"/>
                    </a:moveTo>
                    <a:cubicBezTo>
                      <a:pt x="174883" y="54000"/>
                      <a:pt x="54000" y="174883"/>
                      <a:pt x="54000" y="324000"/>
                    </a:cubicBezTo>
                    <a:cubicBezTo>
                      <a:pt x="54000" y="473117"/>
                      <a:pt x="174883" y="594000"/>
                      <a:pt x="324000" y="594000"/>
                    </a:cubicBezTo>
                    <a:cubicBezTo>
                      <a:pt x="473117" y="594000"/>
                      <a:pt x="594000" y="473117"/>
                      <a:pt x="594000" y="324000"/>
                    </a:cubicBezTo>
                    <a:cubicBezTo>
                      <a:pt x="594000" y="174883"/>
                      <a:pt x="473117" y="54000"/>
                      <a:pt x="324000" y="54000"/>
                    </a:cubicBezTo>
                    <a:close/>
                  </a:path>
                </a:pathLst>
              </a:custGeom>
              <a:solidFill>
                <a:srgbClr val="FF8EBA"/>
              </a:solidFill>
              <a:ln>
                <a:solidFill>
                  <a:srgbClr val="FF8E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  <p:sp>
            <p:nvSpPr>
              <p:cNvPr id="240" name="Freeform 239"/>
              <p:cNvSpPr/>
              <p:nvPr/>
            </p:nvSpPr>
            <p:spPr>
              <a:xfrm>
                <a:off x="492640" y="2141825"/>
                <a:ext cx="424720" cy="424720"/>
              </a:xfrm>
              <a:custGeom>
                <a:avLst/>
                <a:gdLst>
                  <a:gd name="connsiteX0" fmla="*/ 212360 w 424720"/>
                  <a:gd name="connsiteY0" fmla="*/ 0 h 424720"/>
                  <a:gd name="connsiteX1" fmla="*/ 424720 w 424720"/>
                  <a:gd name="connsiteY1" fmla="*/ 212360 h 424720"/>
                  <a:gd name="connsiteX2" fmla="*/ 212360 w 424720"/>
                  <a:gd name="connsiteY2" fmla="*/ 424720 h 424720"/>
                  <a:gd name="connsiteX3" fmla="*/ 0 w 424720"/>
                  <a:gd name="connsiteY3" fmla="*/ 212360 h 424720"/>
                  <a:gd name="connsiteX4" fmla="*/ 212360 w 424720"/>
                  <a:gd name="connsiteY4" fmla="*/ 0 h 42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4720" h="424720">
                    <a:moveTo>
                      <a:pt x="212360" y="0"/>
                    </a:moveTo>
                    <a:cubicBezTo>
                      <a:pt x="329643" y="0"/>
                      <a:pt x="424720" y="95077"/>
                      <a:pt x="424720" y="212360"/>
                    </a:cubicBezTo>
                    <a:cubicBezTo>
                      <a:pt x="424720" y="329643"/>
                      <a:pt x="329643" y="424720"/>
                      <a:pt x="212360" y="424720"/>
                    </a:cubicBezTo>
                    <a:cubicBezTo>
                      <a:pt x="95077" y="424720"/>
                      <a:pt x="0" y="329643"/>
                      <a:pt x="0" y="212360"/>
                    </a:cubicBezTo>
                    <a:cubicBezTo>
                      <a:pt x="0" y="95077"/>
                      <a:pt x="95077" y="0"/>
                      <a:pt x="21236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8" name="TextBox 237"/>
            <p:cNvSpPr txBox="1"/>
            <p:nvPr/>
          </p:nvSpPr>
          <p:spPr>
            <a:xfrm>
              <a:off x="1714281" y="2562768"/>
              <a:ext cx="3305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2C71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r>
                <a:rPr lang="th-TH" sz="1200" b="1" dirty="0">
                  <a:solidFill>
                    <a:srgbClr val="2C71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352425" y="3290482"/>
            <a:ext cx="368421" cy="360000"/>
            <a:chOff x="1676400" y="2523932"/>
            <a:chExt cx="368421" cy="360000"/>
          </a:xfrm>
        </p:grpSpPr>
        <p:grpSp>
          <p:nvGrpSpPr>
            <p:cNvPr id="242" name="Group 241"/>
            <p:cNvGrpSpPr/>
            <p:nvPr/>
          </p:nvGrpSpPr>
          <p:grpSpPr>
            <a:xfrm>
              <a:off x="1676400" y="2523932"/>
              <a:ext cx="360000" cy="360000"/>
              <a:chOff x="381000" y="2030185"/>
              <a:chExt cx="648000" cy="648000"/>
            </a:xfrm>
          </p:grpSpPr>
          <p:sp>
            <p:nvSpPr>
              <p:cNvPr id="244" name="Freeform 243"/>
              <p:cNvSpPr/>
              <p:nvPr/>
            </p:nvSpPr>
            <p:spPr>
              <a:xfrm>
                <a:off x="381000" y="2030185"/>
                <a:ext cx="648000" cy="648000"/>
              </a:xfrm>
              <a:custGeom>
                <a:avLst/>
                <a:gdLst>
                  <a:gd name="connsiteX0" fmla="*/ 324000 w 648000"/>
                  <a:gd name="connsiteY0" fmla="*/ 0 h 648000"/>
                  <a:gd name="connsiteX1" fmla="*/ 648000 w 648000"/>
                  <a:gd name="connsiteY1" fmla="*/ 324000 h 648000"/>
                  <a:gd name="connsiteX2" fmla="*/ 324000 w 648000"/>
                  <a:gd name="connsiteY2" fmla="*/ 648000 h 648000"/>
                  <a:gd name="connsiteX3" fmla="*/ 0 w 648000"/>
                  <a:gd name="connsiteY3" fmla="*/ 324000 h 648000"/>
                  <a:gd name="connsiteX4" fmla="*/ 324000 w 648000"/>
                  <a:gd name="connsiteY4" fmla="*/ 0 h 648000"/>
                  <a:gd name="connsiteX5" fmla="*/ 324000 w 648000"/>
                  <a:gd name="connsiteY5" fmla="*/ 54000 h 648000"/>
                  <a:gd name="connsiteX6" fmla="*/ 54000 w 648000"/>
                  <a:gd name="connsiteY6" fmla="*/ 324000 h 648000"/>
                  <a:gd name="connsiteX7" fmla="*/ 324000 w 648000"/>
                  <a:gd name="connsiteY7" fmla="*/ 594000 h 648000"/>
                  <a:gd name="connsiteX8" fmla="*/ 594000 w 648000"/>
                  <a:gd name="connsiteY8" fmla="*/ 324000 h 648000"/>
                  <a:gd name="connsiteX9" fmla="*/ 324000 w 648000"/>
                  <a:gd name="connsiteY9" fmla="*/ 54000 h 64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8000" h="648000">
                    <a:moveTo>
                      <a:pt x="324000" y="0"/>
                    </a:moveTo>
                    <a:cubicBezTo>
                      <a:pt x="502940" y="0"/>
                      <a:pt x="648000" y="145060"/>
                      <a:pt x="648000" y="324000"/>
                    </a:cubicBezTo>
                    <a:cubicBezTo>
                      <a:pt x="648000" y="502940"/>
                      <a:pt x="502940" y="648000"/>
                      <a:pt x="324000" y="648000"/>
                    </a:cubicBezTo>
                    <a:cubicBezTo>
                      <a:pt x="145060" y="648000"/>
                      <a:pt x="0" y="502940"/>
                      <a:pt x="0" y="324000"/>
                    </a:cubicBezTo>
                    <a:cubicBezTo>
                      <a:pt x="0" y="145060"/>
                      <a:pt x="145060" y="0"/>
                      <a:pt x="324000" y="0"/>
                    </a:cubicBezTo>
                    <a:close/>
                    <a:moveTo>
                      <a:pt x="324000" y="54000"/>
                    </a:moveTo>
                    <a:cubicBezTo>
                      <a:pt x="174883" y="54000"/>
                      <a:pt x="54000" y="174883"/>
                      <a:pt x="54000" y="324000"/>
                    </a:cubicBezTo>
                    <a:cubicBezTo>
                      <a:pt x="54000" y="473117"/>
                      <a:pt x="174883" y="594000"/>
                      <a:pt x="324000" y="594000"/>
                    </a:cubicBezTo>
                    <a:cubicBezTo>
                      <a:pt x="473117" y="594000"/>
                      <a:pt x="594000" y="473117"/>
                      <a:pt x="594000" y="324000"/>
                    </a:cubicBezTo>
                    <a:cubicBezTo>
                      <a:pt x="594000" y="174883"/>
                      <a:pt x="473117" y="54000"/>
                      <a:pt x="324000" y="54000"/>
                    </a:cubicBezTo>
                    <a:close/>
                  </a:path>
                </a:pathLst>
              </a:custGeom>
              <a:solidFill>
                <a:srgbClr val="FF8EBA"/>
              </a:solidFill>
              <a:ln>
                <a:solidFill>
                  <a:srgbClr val="FF8E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  <p:sp>
            <p:nvSpPr>
              <p:cNvPr id="245" name="Freeform 244"/>
              <p:cNvSpPr/>
              <p:nvPr/>
            </p:nvSpPr>
            <p:spPr>
              <a:xfrm>
                <a:off x="492640" y="2141825"/>
                <a:ext cx="424720" cy="424720"/>
              </a:xfrm>
              <a:custGeom>
                <a:avLst/>
                <a:gdLst>
                  <a:gd name="connsiteX0" fmla="*/ 212360 w 424720"/>
                  <a:gd name="connsiteY0" fmla="*/ 0 h 424720"/>
                  <a:gd name="connsiteX1" fmla="*/ 424720 w 424720"/>
                  <a:gd name="connsiteY1" fmla="*/ 212360 h 424720"/>
                  <a:gd name="connsiteX2" fmla="*/ 212360 w 424720"/>
                  <a:gd name="connsiteY2" fmla="*/ 424720 h 424720"/>
                  <a:gd name="connsiteX3" fmla="*/ 0 w 424720"/>
                  <a:gd name="connsiteY3" fmla="*/ 212360 h 424720"/>
                  <a:gd name="connsiteX4" fmla="*/ 212360 w 424720"/>
                  <a:gd name="connsiteY4" fmla="*/ 0 h 42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4720" h="424720">
                    <a:moveTo>
                      <a:pt x="212360" y="0"/>
                    </a:moveTo>
                    <a:cubicBezTo>
                      <a:pt x="329643" y="0"/>
                      <a:pt x="424720" y="95077"/>
                      <a:pt x="424720" y="212360"/>
                    </a:cubicBezTo>
                    <a:cubicBezTo>
                      <a:pt x="424720" y="329643"/>
                      <a:pt x="329643" y="424720"/>
                      <a:pt x="212360" y="424720"/>
                    </a:cubicBezTo>
                    <a:cubicBezTo>
                      <a:pt x="95077" y="424720"/>
                      <a:pt x="0" y="329643"/>
                      <a:pt x="0" y="212360"/>
                    </a:cubicBezTo>
                    <a:cubicBezTo>
                      <a:pt x="0" y="95077"/>
                      <a:pt x="95077" y="0"/>
                      <a:pt x="21236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3" name="TextBox 242"/>
            <p:cNvSpPr txBox="1"/>
            <p:nvPr/>
          </p:nvSpPr>
          <p:spPr>
            <a:xfrm>
              <a:off x="1714281" y="2562768"/>
              <a:ext cx="3305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2C71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r>
                <a:rPr lang="th-TH" sz="1200" b="1" dirty="0">
                  <a:solidFill>
                    <a:srgbClr val="2C71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p:sp>
        <p:nvSpPr>
          <p:cNvPr id="247" name="Rectangle 103">
            <a:extLst>
              <a:ext uri="{FF2B5EF4-FFF2-40B4-BE49-F238E27FC236}">
                <a16:creationId xmlns="" xmlns:a16="http://schemas.microsoft.com/office/drawing/2014/main" id="{826D34C8-012C-41AC-865C-B45DEA20CC7E}"/>
              </a:ext>
            </a:extLst>
          </p:cNvPr>
          <p:cNvSpPr/>
          <p:nvPr/>
        </p:nvSpPr>
        <p:spPr>
          <a:xfrm>
            <a:off x="4128427" y="4157034"/>
            <a:ext cx="2232000" cy="72000"/>
          </a:xfrm>
          <a:prstGeom prst="rect">
            <a:avLst/>
          </a:prstGeom>
          <a:solidFill>
            <a:srgbClr val="FF8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8" name="กลุ่ม 29"/>
          <p:cNvGrpSpPr/>
          <p:nvPr/>
        </p:nvGrpSpPr>
        <p:grpSpPr>
          <a:xfrm>
            <a:off x="6096000" y="3900557"/>
            <a:ext cx="696024" cy="612000"/>
            <a:chOff x="7269094" y="2902979"/>
            <a:chExt cx="696024" cy="612000"/>
          </a:xfrm>
        </p:grpSpPr>
        <p:sp>
          <p:nvSpPr>
            <p:cNvPr id="249" name="Oval 19">
              <a:extLst>
                <a:ext uri="{FF2B5EF4-FFF2-40B4-BE49-F238E27FC236}">
                  <a16:creationId xmlns="" xmlns:a16="http://schemas.microsoft.com/office/drawing/2014/main" id="{1D609CD0-1EC7-40C9-AA45-B86EAE0E46FF}"/>
                </a:ext>
              </a:extLst>
            </p:cNvPr>
            <p:cNvSpPr/>
            <p:nvPr/>
          </p:nvSpPr>
          <p:spPr>
            <a:xfrm>
              <a:off x="7308679" y="2902979"/>
              <a:ext cx="612000" cy="612000"/>
            </a:xfrm>
            <a:prstGeom prst="ellipse">
              <a:avLst/>
            </a:prstGeom>
            <a:solidFill>
              <a:srgbClr val="FF8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TextBox 89">
              <a:extLst>
                <a:ext uri="{FF2B5EF4-FFF2-40B4-BE49-F238E27FC236}">
                  <a16:creationId xmlns="" xmlns:a16="http://schemas.microsoft.com/office/drawing/2014/main" id="{84FFC271-523B-4E5B-9D2D-A2D42FE4A399}"/>
                </a:ext>
              </a:extLst>
            </p:cNvPr>
            <p:cNvSpPr txBox="1"/>
            <p:nvPr/>
          </p:nvSpPr>
          <p:spPr>
            <a:xfrm>
              <a:off x="7269094" y="3015596"/>
              <a:ext cx="6960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  <a:r>
                <a:rPr lang="th-TH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.9</a:t>
              </a:r>
              <a:r>
                <a:rPr lang="en-US" sz="9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</a:t>
              </a:r>
              <a:endPara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869" y="3232828"/>
            <a:ext cx="510681" cy="5106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424" y="4550817"/>
            <a:ext cx="438373" cy="4383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38" y="3851781"/>
            <a:ext cx="492345" cy="492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512" y="5774522"/>
            <a:ext cx="585871" cy="585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385" y="2123680"/>
            <a:ext cx="459208" cy="4592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199" y="2692200"/>
            <a:ext cx="503184" cy="5031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651" y="5144669"/>
            <a:ext cx="514279" cy="514279"/>
          </a:xfrm>
          <a:prstGeom prst="rect">
            <a:avLst/>
          </a:prstGeom>
        </p:spPr>
      </p:pic>
      <p:sp>
        <p:nvSpPr>
          <p:cNvPr id="7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478" y="6471139"/>
            <a:ext cx="1852949" cy="365125"/>
          </a:xfrm>
        </p:spPr>
        <p:txBody>
          <a:bodyPr/>
          <a:lstStyle/>
          <a:p>
            <a:pPr algn="l">
              <a:defRPr/>
            </a:pPr>
            <a:r>
              <a:rPr lang="th-TH" dirty="0" smtClean="0">
                <a:solidFill>
                  <a:schemeClr val="bg1">
                    <a:lumMod val="50000"/>
                  </a:schemeClr>
                </a:solidFill>
              </a:rPr>
              <a:t>*เลือกตอบได้มากกว่า 1 ข้อ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3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7"/>
          <p:cNvSpPr txBox="1">
            <a:spLocks/>
          </p:cNvSpPr>
          <p:nvPr/>
        </p:nvSpPr>
        <p:spPr bwMode="auto">
          <a:xfrm>
            <a:off x="84061" y="147187"/>
            <a:ext cx="6368014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ahoma" pitchFamily="34" charset="0"/>
                <a:cs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ahoma" pitchFamily="34" charset="0"/>
                <a:cs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ahoma" pitchFamily="34" charset="0"/>
                <a:cs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ahoma" pitchFamily="34" charset="0"/>
                <a:cs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ahoma" pitchFamily="34" charset="0"/>
                <a:cs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ahoma" pitchFamily="34" charset="0"/>
                <a:cs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ahoma" pitchFamily="34" charset="0"/>
                <a:cs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th-TH" sz="2400" dirty="0" smtClean="0"/>
              <a:t>สื่งที่ต้องการจากรัฐบาล</a:t>
            </a:r>
          </a:p>
          <a:p>
            <a:r>
              <a:rPr lang="th-TH" sz="2400" dirty="0" smtClean="0"/>
              <a:t>เป็นของขวัญปีใหม่ 2562</a:t>
            </a:r>
          </a:p>
        </p:txBody>
      </p:sp>
      <p:pic>
        <p:nvPicPr>
          <p:cNvPr id="1032" name="Picture 8" descr="Image result for Thai Government House buildi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75" y="2968614"/>
            <a:ext cx="8623025" cy="297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" descr="Image result for à¸à¸à¸à¸²à¸à¸´à¹à¸à¸¢ 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8253" flipV="1">
            <a:off x="1350754" y="2611409"/>
            <a:ext cx="1872451" cy="168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409898" y="4047036"/>
            <a:ext cx="259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Slide Number Placeholder 6"/>
          <p:cNvSpPr txBox="1">
            <a:spLocks/>
          </p:cNvSpPr>
          <p:nvPr/>
        </p:nvSpPr>
        <p:spPr>
          <a:xfrm>
            <a:off x="8686800" y="64770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th-TH" dirty="0" smtClean="0"/>
              <a:t>9</a:t>
            </a:r>
            <a:endParaRPr lang="en-US" dirty="0" smtClean="0"/>
          </a:p>
        </p:txBody>
      </p:sp>
      <p:sp>
        <p:nvSpPr>
          <p:cNvPr id="128" name="Footer Placeholder 5"/>
          <p:cNvSpPr txBox="1">
            <a:spLocks/>
          </p:cNvSpPr>
          <p:nvPr/>
        </p:nvSpPr>
        <p:spPr>
          <a:xfrm rot="16200000">
            <a:off x="476714" y="6012695"/>
            <a:ext cx="482110" cy="1435538"/>
          </a:xfrm>
          <a:prstGeom prst="rect">
            <a:avLst/>
          </a:prstGeom>
        </p:spPr>
        <p:txBody>
          <a:bodyPr vert="vert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th-TH" sz="900" dirty="0" smtClean="0">
                <a:solidFill>
                  <a:schemeClr val="bg1">
                    <a:lumMod val="50000"/>
                  </a:schemeClr>
                </a:solidFill>
              </a:rPr>
              <a:t>*เลือกตอบได้มากกว่า 1 ข้อ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599" y="3056763"/>
            <a:ext cx="5550877" cy="2734436"/>
          </a:xfrm>
          <a:prstGeom prst="rect">
            <a:avLst/>
          </a:prstGeom>
          <a:solidFill>
            <a:srgbClr val="FFFFFF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40439" y="1307280"/>
            <a:ext cx="9050696" cy="461665"/>
          </a:xfrm>
          <a:prstGeom prst="rect">
            <a:avLst/>
          </a:prstGeom>
          <a:solidFill>
            <a:srgbClr val="F2F2F2"/>
          </a:solidFill>
        </p:spPr>
        <p:txBody>
          <a:bodyPr wrap="square">
            <a:spAutoFit/>
          </a:bodyPr>
          <a:lstStyle/>
          <a:p>
            <a:pPr marL="285750" lvl="0" indent="-285750" algn="thaiDist" defTabSz="800100">
              <a:lnSpc>
                <a:spcPct val="120000"/>
              </a:lnSpc>
              <a:spcAft>
                <a:spcPts val="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Ø"/>
            </a:pPr>
            <a:r>
              <a:rPr lang="th-TH" sz="2000" b="1" spc="-3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อันดับแรก คือ 1) ลดค่าครองชีพ 2) ลดราคาค่าเชื้อเพลิง 3) มีการเลือกตั้ง</a:t>
            </a:r>
            <a:endParaRPr lang="th-TH" sz="2000" b="1" spc="-30" dirty="0">
              <a:solidFill>
                <a:schemeClr val="accent6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3" name="Picture 4" descr="Image result for à¸à¸à¸à¸²à¸à¸´à¹à¸à¸¢ 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8253" flipV="1">
            <a:off x="1641438" y="3066645"/>
            <a:ext cx="1872451" cy="168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14993" y="3410622"/>
            <a:ext cx="2971338" cy="2172287"/>
            <a:chOff x="3180909" y="3391535"/>
            <a:chExt cx="2553581" cy="1782811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30983" y="3391535"/>
              <a:ext cx="1222329" cy="818330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3180909" y="3412433"/>
              <a:ext cx="2553581" cy="1761913"/>
              <a:chOff x="-6126251" y="3818813"/>
              <a:chExt cx="5578925" cy="3725163"/>
            </a:xfrm>
          </p:grpSpPr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6015494" y="3818813"/>
                <a:ext cx="2670478" cy="1730172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-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4359554" y="4928307"/>
                <a:ext cx="3812228" cy="2469899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126251" y="4421414"/>
                <a:ext cx="4819595" cy="3122562"/>
              </a:xfrm>
              <a:prstGeom prst="rect">
                <a:avLst/>
              </a:prstGeom>
            </p:spPr>
          </p:pic>
        </p:grpSp>
      </p:grp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" t="31483"/>
          <a:stretch/>
        </p:blipFill>
        <p:spPr>
          <a:xfrm>
            <a:off x="438120" y="2457000"/>
            <a:ext cx="2838480" cy="125044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" t="31483"/>
          <a:stretch/>
        </p:blipFill>
        <p:spPr>
          <a:xfrm>
            <a:off x="3260410" y="2438400"/>
            <a:ext cx="2838480" cy="1250447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" t="31483"/>
          <a:stretch/>
        </p:blipFill>
        <p:spPr>
          <a:xfrm>
            <a:off x="6077441" y="2446427"/>
            <a:ext cx="2838480" cy="1250447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3453470" y="3166904"/>
            <a:ext cx="381000" cy="328562"/>
            <a:chOff x="2601159" y="2689107"/>
            <a:chExt cx="404278" cy="392606"/>
          </a:xfrm>
        </p:grpSpPr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8EEDE3B5-958B-4CF3-BAED-3A4564E3A4BE}"/>
                </a:ext>
              </a:extLst>
            </p:cNvPr>
            <p:cNvSpPr txBox="1"/>
            <p:nvPr/>
          </p:nvSpPr>
          <p:spPr>
            <a:xfrm>
              <a:off x="2635812" y="2694558"/>
              <a:ext cx="343795" cy="387155"/>
            </a:xfrm>
            <a:prstGeom prst="donut">
              <a:avLst>
                <a:gd name="adj" fmla="val 11469"/>
              </a:avLst>
            </a:prstGeom>
            <a:solidFill>
              <a:srgbClr val="FF8EBA"/>
            </a:solidFill>
            <a:ln w="6350">
              <a:noFill/>
            </a:ln>
          </p:spPr>
          <p:txBody>
            <a:bodyPr wrap="square" rtlCol="0">
              <a:spAutoFit/>
            </a:bodyPr>
            <a:lstStyle/>
            <a:p>
              <a:endParaRPr lang="th-TH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="" xmlns:a16="http://schemas.microsoft.com/office/drawing/2014/main" id="{5B3C44D8-8A55-4BEE-B259-51F947D5742F}"/>
                </a:ext>
              </a:extLst>
            </p:cNvPr>
            <p:cNvSpPr/>
            <p:nvPr/>
          </p:nvSpPr>
          <p:spPr>
            <a:xfrm>
              <a:off x="2601159" y="2689107"/>
              <a:ext cx="404278" cy="30777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0" name="TextBox 89">
            <a:extLst>
              <a:ext uri="{FF2B5EF4-FFF2-40B4-BE49-F238E27FC236}">
                <a16:creationId xmlns="" xmlns:a16="http://schemas.microsoft.com/office/drawing/2014/main" id="{84FFC271-523B-4E5B-9D2D-A2D42FE4A399}"/>
              </a:ext>
            </a:extLst>
          </p:cNvPr>
          <p:cNvSpPr txBox="1"/>
          <p:nvPr/>
        </p:nvSpPr>
        <p:spPr>
          <a:xfrm>
            <a:off x="3844301" y="3168201"/>
            <a:ext cx="4378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h-TH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ลดค่าครองชีพ............................................... </a:t>
            </a:r>
            <a:endParaRPr lang="th-TH" sz="16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3453470" y="3623717"/>
            <a:ext cx="381000" cy="328562"/>
            <a:chOff x="2601159" y="2689107"/>
            <a:chExt cx="404278" cy="392606"/>
          </a:xfrm>
        </p:grpSpPr>
        <p:sp>
          <p:nvSpPr>
            <p:cNvPr id="101" name="TextBox 100">
              <a:extLst>
                <a:ext uri="{FF2B5EF4-FFF2-40B4-BE49-F238E27FC236}">
                  <a16:creationId xmlns="" xmlns:a16="http://schemas.microsoft.com/office/drawing/2014/main" id="{8EEDE3B5-958B-4CF3-BAED-3A4564E3A4BE}"/>
                </a:ext>
              </a:extLst>
            </p:cNvPr>
            <p:cNvSpPr txBox="1"/>
            <p:nvPr/>
          </p:nvSpPr>
          <p:spPr>
            <a:xfrm>
              <a:off x="2635812" y="2694558"/>
              <a:ext cx="343795" cy="387155"/>
            </a:xfrm>
            <a:prstGeom prst="donut">
              <a:avLst>
                <a:gd name="adj" fmla="val 11469"/>
              </a:avLst>
            </a:prstGeom>
            <a:solidFill>
              <a:srgbClr val="FF8EBA"/>
            </a:solidFill>
            <a:ln w="6350">
              <a:noFill/>
            </a:ln>
          </p:spPr>
          <p:txBody>
            <a:bodyPr wrap="square" rtlCol="0">
              <a:spAutoFit/>
            </a:bodyPr>
            <a:lstStyle/>
            <a:p>
              <a:endParaRPr lang="th-TH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="" xmlns:a16="http://schemas.microsoft.com/office/drawing/2014/main" id="{5B3C44D8-8A55-4BEE-B259-51F947D5742F}"/>
                </a:ext>
              </a:extLst>
            </p:cNvPr>
            <p:cNvSpPr/>
            <p:nvPr/>
          </p:nvSpPr>
          <p:spPr>
            <a:xfrm>
              <a:off x="2601159" y="2689107"/>
              <a:ext cx="404278" cy="36777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h-TH" sz="1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08" name="TextBox 89">
            <a:extLst>
              <a:ext uri="{FF2B5EF4-FFF2-40B4-BE49-F238E27FC236}">
                <a16:creationId xmlns="" xmlns:a16="http://schemas.microsoft.com/office/drawing/2014/main" id="{84FFC271-523B-4E5B-9D2D-A2D42FE4A399}"/>
              </a:ext>
            </a:extLst>
          </p:cNvPr>
          <p:cNvSpPr txBox="1"/>
          <p:nvPr/>
        </p:nvSpPr>
        <p:spPr>
          <a:xfrm>
            <a:off x="3844301" y="3541314"/>
            <a:ext cx="4376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h-TH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ลดราคาค่าเชื้อเพลิง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h-TH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(ค่าน้ำมัน/แก๊สเติมยานพาหนะ)......................... </a:t>
            </a:r>
            <a:endParaRPr lang="th-TH" sz="16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3453470" y="4155949"/>
            <a:ext cx="381000" cy="328562"/>
            <a:chOff x="2601159" y="2689107"/>
            <a:chExt cx="404278" cy="392606"/>
          </a:xfrm>
        </p:grpSpPr>
        <p:sp>
          <p:nvSpPr>
            <p:cNvPr id="120" name="TextBox 119">
              <a:extLst>
                <a:ext uri="{FF2B5EF4-FFF2-40B4-BE49-F238E27FC236}">
                  <a16:creationId xmlns="" xmlns:a16="http://schemas.microsoft.com/office/drawing/2014/main" id="{8EEDE3B5-958B-4CF3-BAED-3A4564E3A4BE}"/>
                </a:ext>
              </a:extLst>
            </p:cNvPr>
            <p:cNvSpPr txBox="1"/>
            <p:nvPr/>
          </p:nvSpPr>
          <p:spPr>
            <a:xfrm>
              <a:off x="2635812" y="2694558"/>
              <a:ext cx="343795" cy="387155"/>
            </a:xfrm>
            <a:prstGeom prst="donut">
              <a:avLst>
                <a:gd name="adj" fmla="val 11469"/>
              </a:avLst>
            </a:prstGeom>
            <a:solidFill>
              <a:srgbClr val="FF8EBA"/>
            </a:solidFill>
            <a:ln w="6350">
              <a:noFill/>
            </a:ln>
          </p:spPr>
          <p:txBody>
            <a:bodyPr wrap="square" rtlCol="0">
              <a:spAutoFit/>
            </a:bodyPr>
            <a:lstStyle/>
            <a:p>
              <a:endParaRPr lang="th-TH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="" xmlns:a16="http://schemas.microsoft.com/office/drawing/2014/main" id="{5B3C44D8-8A55-4BEE-B259-51F947D5742F}"/>
                </a:ext>
              </a:extLst>
            </p:cNvPr>
            <p:cNvSpPr/>
            <p:nvPr/>
          </p:nvSpPr>
          <p:spPr>
            <a:xfrm>
              <a:off x="2601159" y="2689107"/>
              <a:ext cx="404278" cy="36777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h-TH" sz="1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5" name="TextBox 89">
            <a:extLst>
              <a:ext uri="{FF2B5EF4-FFF2-40B4-BE49-F238E27FC236}">
                <a16:creationId xmlns="" xmlns:a16="http://schemas.microsoft.com/office/drawing/2014/main" id="{84FFC271-523B-4E5B-9D2D-A2D42FE4A399}"/>
              </a:ext>
            </a:extLst>
          </p:cNvPr>
          <p:cNvSpPr txBox="1"/>
          <p:nvPr/>
        </p:nvSpPr>
        <p:spPr>
          <a:xfrm>
            <a:off x="3844301" y="4157246"/>
            <a:ext cx="4349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h-TH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มีการเลือกตั้ง................................................ </a:t>
            </a:r>
            <a:endParaRPr lang="th-TH" sz="16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3453470" y="4540850"/>
            <a:ext cx="381000" cy="328562"/>
            <a:chOff x="2601159" y="2689107"/>
            <a:chExt cx="404278" cy="392606"/>
          </a:xfrm>
        </p:grpSpPr>
        <p:sp>
          <p:nvSpPr>
            <p:cNvPr id="129" name="TextBox 128">
              <a:extLst>
                <a:ext uri="{FF2B5EF4-FFF2-40B4-BE49-F238E27FC236}">
                  <a16:creationId xmlns="" xmlns:a16="http://schemas.microsoft.com/office/drawing/2014/main" id="{8EEDE3B5-958B-4CF3-BAED-3A4564E3A4BE}"/>
                </a:ext>
              </a:extLst>
            </p:cNvPr>
            <p:cNvSpPr txBox="1"/>
            <p:nvPr/>
          </p:nvSpPr>
          <p:spPr>
            <a:xfrm>
              <a:off x="2635812" y="2694558"/>
              <a:ext cx="343795" cy="387155"/>
            </a:xfrm>
            <a:prstGeom prst="donut">
              <a:avLst>
                <a:gd name="adj" fmla="val 11469"/>
              </a:avLst>
            </a:prstGeom>
            <a:solidFill>
              <a:srgbClr val="FF8EBA"/>
            </a:solidFill>
            <a:ln w="6350">
              <a:noFill/>
            </a:ln>
          </p:spPr>
          <p:txBody>
            <a:bodyPr wrap="square" rtlCol="0">
              <a:spAutoFit/>
            </a:bodyPr>
            <a:lstStyle/>
            <a:p>
              <a:endParaRPr lang="th-TH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="" xmlns:a16="http://schemas.microsoft.com/office/drawing/2014/main" id="{5B3C44D8-8A55-4BEE-B259-51F947D5742F}"/>
                </a:ext>
              </a:extLst>
            </p:cNvPr>
            <p:cNvSpPr/>
            <p:nvPr/>
          </p:nvSpPr>
          <p:spPr>
            <a:xfrm>
              <a:off x="2601159" y="2689107"/>
              <a:ext cx="404278" cy="36777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h-TH" sz="1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1" name="TextBox 89">
            <a:extLst>
              <a:ext uri="{FF2B5EF4-FFF2-40B4-BE49-F238E27FC236}">
                <a16:creationId xmlns="" xmlns:a16="http://schemas.microsoft.com/office/drawing/2014/main" id="{84FFC271-523B-4E5B-9D2D-A2D42FE4A399}"/>
              </a:ext>
            </a:extLst>
          </p:cNvPr>
          <p:cNvSpPr txBox="1"/>
          <p:nvPr/>
        </p:nvSpPr>
        <p:spPr>
          <a:xfrm>
            <a:off x="3844301" y="4542147"/>
            <a:ext cx="4370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h-TH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แก้ไขปัญหาราคาสินค้าเกษตรตกต่ำ...................</a:t>
            </a:r>
            <a:r>
              <a:rPr lang="th-TH" sz="16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pSp>
        <p:nvGrpSpPr>
          <p:cNvPr id="132" name="Group 131"/>
          <p:cNvGrpSpPr/>
          <p:nvPr/>
        </p:nvGrpSpPr>
        <p:grpSpPr>
          <a:xfrm>
            <a:off x="3453470" y="4959534"/>
            <a:ext cx="381000" cy="328562"/>
            <a:chOff x="2601159" y="2689107"/>
            <a:chExt cx="404278" cy="392606"/>
          </a:xfrm>
        </p:grpSpPr>
        <p:sp>
          <p:nvSpPr>
            <p:cNvPr id="136" name="TextBox 135">
              <a:extLst>
                <a:ext uri="{FF2B5EF4-FFF2-40B4-BE49-F238E27FC236}">
                  <a16:creationId xmlns="" xmlns:a16="http://schemas.microsoft.com/office/drawing/2014/main" id="{8EEDE3B5-958B-4CF3-BAED-3A4564E3A4BE}"/>
                </a:ext>
              </a:extLst>
            </p:cNvPr>
            <p:cNvSpPr txBox="1"/>
            <p:nvPr/>
          </p:nvSpPr>
          <p:spPr>
            <a:xfrm>
              <a:off x="2635812" y="2694558"/>
              <a:ext cx="343795" cy="387155"/>
            </a:xfrm>
            <a:prstGeom prst="donut">
              <a:avLst>
                <a:gd name="adj" fmla="val 11469"/>
              </a:avLst>
            </a:prstGeom>
            <a:solidFill>
              <a:srgbClr val="FF8EBA"/>
            </a:solidFill>
            <a:ln w="6350">
              <a:noFill/>
            </a:ln>
          </p:spPr>
          <p:txBody>
            <a:bodyPr wrap="square" rtlCol="0">
              <a:spAutoFit/>
            </a:bodyPr>
            <a:lstStyle/>
            <a:p>
              <a:endParaRPr lang="th-TH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="" xmlns:a16="http://schemas.microsoft.com/office/drawing/2014/main" id="{5B3C44D8-8A55-4BEE-B259-51F947D5742F}"/>
                </a:ext>
              </a:extLst>
            </p:cNvPr>
            <p:cNvSpPr/>
            <p:nvPr/>
          </p:nvSpPr>
          <p:spPr>
            <a:xfrm>
              <a:off x="2601159" y="2689107"/>
              <a:ext cx="404278" cy="36777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h-TH" sz="1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8" name="TextBox 89">
            <a:extLst>
              <a:ext uri="{FF2B5EF4-FFF2-40B4-BE49-F238E27FC236}">
                <a16:creationId xmlns="" xmlns:a16="http://schemas.microsoft.com/office/drawing/2014/main" id="{84FFC271-523B-4E5B-9D2D-A2D42FE4A399}"/>
              </a:ext>
            </a:extLst>
          </p:cNvPr>
          <p:cNvSpPr txBox="1"/>
          <p:nvPr/>
        </p:nvSpPr>
        <p:spPr>
          <a:xfrm>
            <a:off x="3844301" y="4960831"/>
            <a:ext cx="4397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h-TH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เพิ่มสวัสดิการแก่ผู้มีรายได้น้อย.......................... </a:t>
            </a:r>
            <a:endParaRPr lang="th-TH" sz="16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9" name="Group 138"/>
          <p:cNvGrpSpPr/>
          <p:nvPr/>
        </p:nvGrpSpPr>
        <p:grpSpPr>
          <a:xfrm>
            <a:off x="3453470" y="5416347"/>
            <a:ext cx="381000" cy="328562"/>
            <a:chOff x="2601159" y="2689107"/>
            <a:chExt cx="404278" cy="392606"/>
          </a:xfrm>
        </p:grpSpPr>
        <p:sp>
          <p:nvSpPr>
            <p:cNvPr id="140" name="TextBox 139">
              <a:extLst>
                <a:ext uri="{FF2B5EF4-FFF2-40B4-BE49-F238E27FC236}">
                  <a16:creationId xmlns="" xmlns:a16="http://schemas.microsoft.com/office/drawing/2014/main" id="{8EEDE3B5-958B-4CF3-BAED-3A4564E3A4BE}"/>
                </a:ext>
              </a:extLst>
            </p:cNvPr>
            <p:cNvSpPr txBox="1"/>
            <p:nvPr/>
          </p:nvSpPr>
          <p:spPr>
            <a:xfrm>
              <a:off x="2635812" y="2694558"/>
              <a:ext cx="343795" cy="387155"/>
            </a:xfrm>
            <a:prstGeom prst="donut">
              <a:avLst>
                <a:gd name="adj" fmla="val 11469"/>
              </a:avLst>
            </a:prstGeom>
            <a:solidFill>
              <a:srgbClr val="FF8EBA"/>
            </a:solidFill>
            <a:ln w="6350">
              <a:noFill/>
            </a:ln>
          </p:spPr>
          <p:txBody>
            <a:bodyPr wrap="square" rtlCol="0">
              <a:spAutoFit/>
            </a:bodyPr>
            <a:lstStyle/>
            <a:p>
              <a:endParaRPr lang="th-TH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="" xmlns:a16="http://schemas.microsoft.com/office/drawing/2014/main" id="{5B3C44D8-8A55-4BEE-B259-51F947D5742F}"/>
                </a:ext>
              </a:extLst>
            </p:cNvPr>
            <p:cNvSpPr/>
            <p:nvPr/>
          </p:nvSpPr>
          <p:spPr>
            <a:xfrm>
              <a:off x="2601159" y="2689107"/>
              <a:ext cx="404278" cy="36777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h-TH" sz="1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42" name="TextBox 89">
            <a:extLst>
              <a:ext uri="{FF2B5EF4-FFF2-40B4-BE49-F238E27FC236}">
                <a16:creationId xmlns="" xmlns:a16="http://schemas.microsoft.com/office/drawing/2014/main" id="{84FFC271-523B-4E5B-9D2D-A2D42FE4A399}"/>
              </a:ext>
            </a:extLst>
          </p:cNvPr>
          <p:cNvSpPr txBox="1"/>
          <p:nvPr/>
        </p:nvSpPr>
        <p:spPr>
          <a:xfrm>
            <a:off x="3844301" y="5417644"/>
            <a:ext cx="4429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h-TH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อื่นๆ (แก้ไขปัญหาเศรษฐกิจ)............................ </a:t>
            </a:r>
            <a:endParaRPr lang="th-TH" sz="16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76937" y="3154041"/>
            <a:ext cx="809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h-TH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60.3</a:t>
            </a:r>
            <a:r>
              <a:rPr lang="en-US" sz="1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7976937" y="3779628"/>
            <a:ext cx="809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h-TH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53.7</a:t>
            </a:r>
            <a:r>
              <a:rPr lang="en-US" sz="14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7976937" y="4134264"/>
            <a:ext cx="809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h-TH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33.7</a:t>
            </a:r>
            <a:r>
              <a:rPr lang="en-US" sz="14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7976937" y="4535152"/>
            <a:ext cx="809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h-TH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25.4</a:t>
            </a:r>
            <a:r>
              <a:rPr lang="en-US" sz="14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7976937" y="4950831"/>
            <a:ext cx="809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h-TH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14.7</a:t>
            </a:r>
            <a:r>
              <a:rPr lang="en-US" sz="14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7976937" y="5398243"/>
            <a:ext cx="683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h-TH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3.9</a:t>
            </a:r>
            <a:r>
              <a:rPr lang="en-US" sz="14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87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FF9933"/>
      </a:dk2>
      <a:lt2>
        <a:srgbClr val="FFCC66"/>
      </a:lt2>
      <a:accent1>
        <a:srgbClr val="FF388C"/>
      </a:accent1>
      <a:accent2>
        <a:srgbClr val="E40059"/>
      </a:accent2>
      <a:accent3>
        <a:srgbClr val="FF6600"/>
      </a:accent3>
      <a:accent4>
        <a:srgbClr val="996600"/>
      </a:accent4>
      <a:accent5>
        <a:srgbClr val="005BD3"/>
      </a:accent5>
      <a:accent6>
        <a:srgbClr val="00349E"/>
      </a:accent6>
      <a:hlink>
        <a:srgbClr val="0070C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โครงสร้างศูนย์วิจัย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9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37507</TotalTime>
  <Words>725</Words>
  <Application>Microsoft Office PowerPoint</Application>
  <PresentationFormat>On-screen Show (4:3)</PresentationFormat>
  <Paragraphs>186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Cordia New</vt:lpstr>
      <vt:lpstr>Tahoma</vt:lpstr>
      <vt:lpstr>TH SarabunPSK</vt:lpstr>
      <vt:lpstr>Wingdings</vt:lpstr>
      <vt:lpstr>Custom Design</vt:lpstr>
      <vt:lpstr>1_Office Theme</vt:lpstr>
      <vt:lpstr>โครงสร้างศูนย์วิจัย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PiyawanT</dc:creator>
  <cp:lastModifiedBy>Tara Chanpichitwanich</cp:lastModifiedBy>
  <cp:revision>3868</cp:revision>
  <cp:lastPrinted>2018-12-21T03:23:28Z</cp:lastPrinted>
  <dcterms:created xsi:type="dcterms:W3CDTF">2015-04-09T03:33:08Z</dcterms:created>
  <dcterms:modified xsi:type="dcterms:W3CDTF">2018-12-27T09:19:53Z</dcterms:modified>
</cp:coreProperties>
</file>